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6" r:id="rId2"/>
    <p:sldMasterId id="2147483669" r:id="rId3"/>
  </p:sldMasterIdLst>
  <p:notesMasterIdLst>
    <p:notesMasterId r:id="rId15"/>
  </p:notesMasterIdLst>
  <p:sldIdLst>
    <p:sldId id="256" r:id="rId4"/>
    <p:sldId id="448" r:id="rId5"/>
    <p:sldId id="449" r:id="rId6"/>
    <p:sldId id="435" r:id="rId7"/>
    <p:sldId id="444" r:id="rId8"/>
    <p:sldId id="324" r:id="rId9"/>
    <p:sldId id="319" r:id="rId10"/>
    <p:sldId id="341" r:id="rId11"/>
    <p:sldId id="450" r:id="rId12"/>
    <p:sldId id="308" r:id="rId13"/>
    <p:sldId id="31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2" autoAdjust="0"/>
    <p:restoredTop sz="95931" autoAdjust="0"/>
  </p:normalViewPr>
  <p:slideViewPr>
    <p:cSldViewPr snapToGrid="0">
      <p:cViewPr varScale="1">
        <p:scale>
          <a:sx n="63" d="100"/>
          <a:sy n="63" d="100"/>
        </p:scale>
        <p:origin x="612"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969256-9992-4D32-85EC-E7AFE6DE5CCC}" type="datetimeFigureOut">
              <a:rPr lang="en-GB" smtClean="0"/>
              <a:t>11/11/2024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CFE84A-804F-498F-AC68-3C6B2DBD92C4}" type="slidenum">
              <a:rPr lang="en-GB" smtClean="0"/>
              <a:t>‹#›</a:t>
            </a:fld>
            <a:endParaRPr lang="en-GB"/>
          </a:p>
        </p:txBody>
      </p:sp>
    </p:spTree>
    <p:extLst>
      <p:ext uri="{BB962C8B-B14F-4D97-AF65-F5344CB8AC3E}">
        <p14:creationId xmlns:p14="http://schemas.microsoft.com/office/powerpoint/2010/main" val="41784865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5CFE84A-804F-498F-AC68-3C6B2DBD92C4}" type="slidenum">
              <a:rPr lang="en-GB" smtClean="0"/>
              <a:t>6</a:t>
            </a:fld>
            <a:endParaRPr lang="en-GB"/>
          </a:p>
        </p:txBody>
      </p:sp>
    </p:spTree>
    <p:extLst>
      <p:ext uri="{BB962C8B-B14F-4D97-AF65-F5344CB8AC3E}">
        <p14:creationId xmlns:p14="http://schemas.microsoft.com/office/powerpoint/2010/main" val="1388290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CFE84A-804F-498F-AC68-3C6B2DBD92C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842635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b="55673"/>
          <a:stretch/>
        </p:blipFill>
        <p:spPr>
          <a:xfrm>
            <a:off x="0" y="1767668"/>
            <a:ext cx="12193200" cy="2624224"/>
          </a:xfrm>
          <a:prstGeom prst="rect">
            <a:avLst/>
          </a:prstGeom>
        </p:spPr>
      </p:pic>
      <p:sp>
        <p:nvSpPr>
          <p:cNvPr id="2" name="Title 1"/>
          <p:cNvSpPr>
            <a:spLocks noGrp="1"/>
          </p:cNvSpPr>
          <p:nvPr>
            <p:ph type="ctrTitle" hasCustomPrompt="1"/>
          </p:nvPr>
        </p:nvSpPr>
        <p:spPr>
          <a:xfrm>
            <a:off x="1524000" y="1790153"/>
            <a:ext cx="9144000" cy="2603267"/>
          </a:xfrm>
        </p:spPr>
        <p:txBody>
          <a:bodyPr anchor="ctr"/>
          <a:lstStyle>
            <a:lvl1pPr algn="l">
              <a:defRPr sz="6000" baseline="0"/>
            </a:lvl1pPr>
          </a:lstStyle>
          <a:p>
            <a:r>
              <a:rPr lang="en-US" dirty="0"/>
              <a:t>INSERT TITLE HERE</a:t>
            </a:r>
            <a:endParaRPr lang="en-GB" dirty="0"/>
          </a:p>
        </p:txBody>
      </p:sp>
      <p:sp>
        <p:nvSpPr>
          <p:cNvPr id="3" name="Subtitle 2"/>
          <p:cNvSpPr>
            <a:spLocks noGrp="1"/>
          </p:cNvSpPr>
          <p:nvPr>
            <p:ph type="subTitle" idx="1" hasCustomPrompt="1"/>
          </p:nvPr>
        </p:nvSpPr>
        <p:spPr>
          <a:xfrm>
            <a:off x="1524000" y="4552409"/>
            <a:ext cx="9144000" cy="530131"/>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INSERT SUBHEAD HERE</a:t>
            </a:r>
            <a:endParaRPr lang="en-GB" dirty="0"/>
          </a:p>
        </p:txBody>
      </p: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l="81400" t="76719" b="-758"/>
          <a:stretch/>
        </p:blipFill>
        <p:spPr>
          <a:xfrm>
            <a:off x="9923883" y="5166565"/>
            <a:ext cx="2269317" cy="1424066"/>
          </a:xfrm>
          <a:prstGeom prst="rect">
            <a:avLst/>
          </a:prstGeom>
        </p:spPr>
      </p:pic>
    </p:spTree>
    <p:extLst>
      <p:ext uri="{BB962C8B-B14F-4D97-AF65-F5344CB8AC3E}">
        <p14:creationId xmlns:p14="http://schemas.microsoft.com/office/powerpoint/2010/main" val="600126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Generic Slide">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a:extLst>
              <a:ext uri="{28A0092B-C50C-407E-A947-70E740481C1C}">
                <a14:useLocalDpi xmlns:a14="http://schemas.microsoft.com/office/drawing/2010/main" val="0"/>
              </a:ext>
            </a:extLst>
          </a:blip>
          <a:srcRect t="57185" b="-1"/>
          <a:stretch/>
        </p:blipFill>
        <p:spPr>
          <a:xfrm>
            <a:off x="0" y="455295"/>
            <a:ext cx="12193200" cy="164265"/>
          </a:xfrm>
          <a:prstGeom prst="rect">
            <a:avLst/>
          </a:prstGeom>
        </p:spPr>
      </p:pic>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6343444"/>
            <a:ext cx="12193200" cy="79406"/>
          </a:xfrm>
          <a:prstGeom prst="rect">
            <a:avLst/>
          </a:prstGeom>
        </p:spPr>
      </p:pic>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r="77649" b="41576"/>
          <a:stretch/>
        </p:blipFill>
        <p:spPr>
          <a:xfrm>
            <a:off x="153127" y="268923"/>
            <a:ext cx="2574833" cy="211772"/>
          </a:xfrm>
          <a:prstGeom prst="rect">
            <a:avLst/>
          </a:prstGeom>
        </p:spPr>
      </p:pic>
      <p:sp>
        <p:nvSpPr>
          <p:cNvPr id="8" name="TextBox 7"/>
          <p:cNvSpPr txBox="1"/>
          <p:nvPr userDrawn="1"/>
        </p:nvSpPr>
        <p:spPr>
          <a:xfrm>
            <a:off x="7729220" y="6422850"/>
            <a:ext cx="4272280" cy="307777"/>
          </a:xfrm>
          <a:prstGeom prst="rect">
            <a:avLst/>
          </a:prstGeom>
          <a:noFill/>
        </p:spPr>
        <p:txBody>
          <a:bodyPr wrap="square" rtlCol="0">
            <a:spAutoFit/>
          </a:bodyPr>
          <a:lstStyle/>
          <a:p>
            <a:pPr algn="r"/>
            <a:r>
              <a:rPr lang="en-GB" sz="1400" dirty="0">
                <a:solidFill>
                  <a:schemeClr val="tx2"/>
                </a:solidFill>
              </a:rPr>
              <a:t>SAFE</a:t>
            </a:r>
            <a:r>
              <a:rPr lang="en-GB" sz="1400" baseline="0" dirty="0">
                <a:solidFill>
                  <a:schemeClr val="tx2"/>
                </a:solidFill>
              </a:rPr>
              <a:t>     WELL     PROSPEROUS     CONNECTED</a:t>
            </a:r>
            <a:endParaRPr lang="en-GB" sz="1400" dirty="0">
              <a:solidFill>
                <a:schemeClr val="tx2"/>
              </a:solidFill>
            </a:endParaRPr>
          </a:p>
        </p:txBody>
      </p:sp>
    </p:spTree>
    <p:extLst>
      <p:ext uri="{BB962C8B-B14F-4D97-AF65-F5344CB8AC3E}">
        <p14:creationId xmlns:p14="http://schemas.microsoft.com/office/powerpoint/2010/main" val="110816984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9991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b="55673"/>
          <a:stretch/>
        </p:blipFill>
        <p:spPr>
          <a:xfrm>
            <a:off x="0" y="1767668"/>
            <a:ext cx="12193200" cy="2624224"/>
          </a:xfrm>
          <a:prstGeom prst="rect">
            <a:avLst/>
          </a:prstGeom>
        </p:spPr>
      </p:pic>
      <p:sp>
        <p:nvSpPr>
          <p:cNvPr id="2" name="Title 1"/>
          <p:cNvSpPr>
            <a:spLocks noGrp="1"/>
          </p:cNvSpPr>
          <p:nvPr>
            <p:ph type="ctrTitle" hasCustomPrompt="1"/>
          </p:nvPr>
        </p:nvSpPr>
        <p:spPr>
          <a:xfrm>
            <a:off x="1524000" y="1790153"/>
            <a:ext cx="9144000" cy="2603267"/>
          </a:xfrm>
        </p:spPr>
        <p:txBody>
          <a:bodyPr anchor="ctr"/>
          <a:lstStyle>
            <a:lvl1pPr algn="l">
              <a:defRPr sz="6000" baseline="0"/>
            </a:lvl1pPr>
          </a:lstStyle>
          <a:p>
            <a:r>
              <a:rPr lang="en-US" dirty="0"/>
              <a:t>INSERT TITLE HERE</a:t>
            </a:r>
            <a:endParaRPr lang="en-GB" dirty="0"/>
          </a:p>
        </p:txBody>
      </p:sp>
      <p:sp>
        <p:nvSpPr>
          <p:cNvPr id="3" name="Subtitle 2"/>
          <p:cNvSpPr>
            <a:spLocks noGrp="1"/>
          </p:cNvSpPr>
          <p:nvPr>
            <p:ph type="subTitle" idx="1" hasCustomPrompt="1"/>
          </p:nvPr>
        </p:nvSpPr>
        <p:spPr>
          <a:xfrm>
            <a:off x="1524000" y="4552409"/>
            <a:ext cx="9144000" cy="530131"/>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INSERT SUBHEAD HERE</a:t>
            </a:r>
            <a:endParaRPr lang="en-GB" dirty="0"/>
          </a:p>
        </p:txBody>
      </p: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l="81400" t="76719" b="-758"/>
          <a:stretch/>
        </p:blipFill>
        <p:spPr>
          <a:xfrm>
            <a:off x="9923883" y="5166565"/>
            <a:ext cx="2269317" cy="1424066"/>
          </a:xfrm>
          <a:prstGeom prst="rect">
            <a:avLst/>
          </a:prstGeom>
        </p:spPr>
      </p:pic>
    </p:spTree>
    <p:extLst>
      <p:ext uri="{BB962C8B-B14F-4D97-AF65-F5344CB8AC3E}">
        <p14:creationId xmlns:p14="http://schemas.microsoft.com/office/powerpoint/2010/main" val="2164062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Generic Slide">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a:extLst>
              <a:ext uri="{28A0092B-C50C-407E-A947-70E740481C1C}">
                <a14:useLocalDpi xmlns:a14="http://schemas.microsoft.com/office/drawing/2010/main" val="0"/>
              </a:ext>
            </a:extLst>
          </a:blip>
          <a:srcRect t="57185" b="-1"/>
          <a:stretch/>
        </p:blipFill>
        <p:spPr>
          <a:xfrm>
            <a:off x="0" y="455295"/>
            <a:ext cx="12193200" cy="164265"/>
          </a:xfrm>
          <a:prstGeom prst="rect">
            <a:avLst/>
          </a:prstGeom>
        </p:spPr>
      </p:pic>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6343444"/>
            <a:ext cx="12193200" cy="79406"/>
          </a:xfrm>
          <a:prstGeom prst="rect">
            <a:avLst/>
          </a:prstGeom>
        </p:spPr>
      </p:pic>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r="77649" b="41576"/>
          <a:stretch/>
        </p:blipFill>
        <p:spPr>
          <a:xfrm>
            <a:off x="153127" y="268923"/>
            <a:ext cx="2574833" cy="211772"/>
          </a:xfrm>
          <a:prstGeom prst="rect">
            <a:avLst/>
          </a:prstGeom>
        </p:spPr>
      </p:pic>
      <p:sp>
        <p:nvSpPr>
          <p:cNvPr id="8" name="TextBox 7"/>
          <p:cNvSpPr txBox="1"/>
          <p:nvPr userDrawn="1"/>
        </p:nvSpPr>
        <p:spPr>
          <a:xfrm>
            <a:off x="7729220" y="6422850"/>
            <a:ext cx="4272280" cy="30777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37424A"/>
                </a:solidFill>
                <a:effectLst/>
                <a:uLnTx/>
                <a:uFillTx/>
                <a:latin typeface="Arial"/>
                <a:ea typeface="+mn-ea"/>
                <a:cs typeface="+mn-cs"/>
              </a:rPr>
              <a:t>SAFE     WELL     PROSPEROUS     CONNECTED</a:t>
            </a:r>
          </a:p>
        </p:txBody>
      </p:sp>
      <p:sp>
        <p:nvSpPr>
          <p:cNvPr id="9" name="TextBox 8"/>
          <p:cNvSpPr txBox="1"/>
          <p:nvPr userDrawn="1"/>
        </p:nvSpPr>
        <p:spPr>
          <a:xfrm>
            <a:off x="7815546" y="111363"/>
            <a:ext cx="4185954" cy="36933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AEB4AB"/>
                </a:solidFill>
                <a:effectLst/>
                <a:uLnTx/>
                <a:uFillTx/>
                <a:latin typeface="Arial"/>
                <a:ea typeface="+mn-ea"/>
                <a:cs typeface="+mn-cs"/>
              </a:rPr>
              <a:t>Adults and Community Wellbeing</a:t>
            </a:r>
          </a:p>
        </p:txBody>
      </p:sp>
    </p:spTree>
    <p:extLst>
      <p:ext uri="{BB962C8B-B14F-4D97-AF65-F5344CB8AC3E}">
        <p14:creationId xmlns:p14="http://schemas.microsoft.com/office/powerpoint/2010/main" val="325090925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b="55673"/>
          <a:stretch/>
        </p:blipFill>
        <p:spPr>
          <a:xfrm>
            <a:off x="0" y="1767668"/>
            <a:ext cx="12193200" cy="2624224"/>
          </a:xfrm>
          <a:prstGeom prst="rect">
            <a:avLst/>
          </a:prstGeom>
        </p:spPr>
      </p:pic>
      <p:sp>
        <p:nvSpPr>
          <p:cNvPr id="2" name="Title 1"/>
          <p:cNvSpPr>
            <a:spLocks noGrp="1"/>
          </p:cNvSpPr>
          <p:nvPr>
            <p:ph type="ctrTitle" hasCustomPrompt="1"/>
          </p:nvPr>
        </p:nvSpPr>
        <p:spPr>
          <a:xfrm>
            <a:off x="1524000" y="1790153"/>
            <a:ext cx="9144000" cy="2603267"/>
          </a:xfrm>
        </p:spPr>
        <p:txBody>
          <a:bodyPr anchor="ctr"/>
          <a:lstStyle>
            <a:lvl1pPr algn="l">
              <a:defRPr sz="6000" baseline="0"/>
            </a:lvl1pPr>
          </a:lstStyle>
          <a:p>
            <a:r>
              <a:rPr lang="en-US" dirty="0"/>
              <a:t>INSERT TITLE HERE</a:t>
            </a:r>
            <a:endParaRPr lang="en-GB" dirty="0"/>
          </a:p>
        </p:txBody>
      </p:sp>
      <p:sp>
        <p:nvSpPr>
          <p:cNvPr id="3" name="Subtitle 2"/>
          <p:cNvSpPr>
            <a:spLocks noGrp="1"/>
          </p:cNvSpPr>
          <p:nvPr>
            <p:ph type="subTitle" idx="1" hasCustomPrompt="1"/>
          </p:nvPr>
        </p:nvSpPr>
        <p:spPr>
          <a:xfrm>
            <a:off x="1524000" y="4552409"/>
            <a:ext cx="9144000" cy="530131"/>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INSERT SUBHEAD HERE</a:t>
            </a:r>
            <a:endParaRPr lang="en-GB" dirty="0"/>
          </a:p>
        </p:txBody>
      </p: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l="81400" t="76719" b="-758"/>
          <a:stretch/>
        </p:blipFill>
        <p:spPr>
          <a:xfrm>
            <a:off x="9930984" y="5216577"/>
            <a:ext cx="2269317" cy="1424066"/>
          </a:xfrm>
          <a:prstGeom prst="rect">
            <a:avLst/>
          </a:prstGeom>
        </p:spPr>
      </p:pic>
    </p:spTree>
    <p:extLst>
      <p:ext uri="{BB962C8B-B14F-4D97-AF65-F5344CB8AC3E}">
        <p14:creationId xmlns:p14="http://schemas.microsoft.com/office/powerpoint/2010/main" val="628914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1_Generic Slide">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a:extLst>
              <a:ext uri="{28A0092B-C50C-407E-A947-70E740481C1C}">
                <a14:useLocalDpi xmlns:a14="http://schemas.microsoft.com/office/drawing/2010/main" val="0"/>
              </a:ext>
            </a:extLst>
          </a:blip>
          <a:srcRect t="57185" b="-1"/>
          <a:stretch/>
        </p:blipFill>
        <p:spPr>
          <a:xfrm>
            <a:off x="0" y="455295"/>
            <a:ext cx="12193200" cy="164265"/>
          </a:xfrm>
          <a:prstGeom prst="rect">
            <a:avLst/>
          </a:prstGeom>
        </p:spPr>
      </p:pic>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6343444"/>
            <a:ext cx="12193200" cy="79406"/>
          </a:xfrm>
          <a:prstGeom prst="rect">
            <a:avLst/>
          </a:prstGeom>
        </p:spPr>
      </p:pic>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r="77649" b="41576"/>
          <a:stretch/>
        </p:blipFill>
        <p:spPr>
          <a:xfrm>
            <a:off x="153127" y="268923"/>
            <a:ext cx="2574833" cy="211772"/>
          </a:xfrm>
          <a:prstGeom prst="rect">
            <a:avLst/>
          </a:prstGeom>
        </p:spPr>
      </p:pic>
      <p:sp>
        <p:nvSpPr>
          <p:cNvPr id="8" name="TextBox 7"/>
          <p:cNvSpPr txBox="1"/>
          <p:nvPr userDrawn="1"/>
        </p:nvSpPr>
        <p:spPr>
          <a:xfrm>
            <a:off x="7729220" y="6422850"/>
            <a:ext cx="4272280" cy="30777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37424A"/>
                </a:solidFill>
                <a:effectLst/>
                <a:uLnTx/>
                <a:uFillTx/>
                <a:latin typeface="Arial"/>
                <a:ea typeface="+mn-ea"/>
                <a:cs typeface="+mn-cs"/>
              </a:rPr>
              <a:t>SAFE     WELL     PROSPEROUS     CONNECTED</a:t>
            </a:r>
          </a:p>
        </p:txBody>
      </p:sp>
      <p:sp>
        <p:nvSpPr>
          <p:cNvPr id="2" name="TextBox 1"/>
          <p:cNvSpPr txBox="1"/>
          <p:nvPr userDrawn="1"/>
        </p:nvSpPr>
        <p:spPr>
          <a:xfrm>
            <a:off x="6987540" y="455295"/>
            <a:ext cx="18473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Arial"/>
              <a:ea typeface="+mn-ea"/>
              <a:cs typeface="+mn-cs"/>
            </a:endParaRPr>
          </a:p>
        </p:txBody>
      </p:sp>
      <p:sp>
        <p:nvSpPr>
          <p:cNvPr id="9" name="TextBox 8"/>
          <p:cNvSpPr txBox="1"/>
          <p:nvPr userDrawn="1"/>
        </p:nvSpPr>
        <p:spPr>
          <a:xfrm>
            <a:off x="7815546" y="111363"/>
            <a:ext cx="4185954" cy="36933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AEB4AB"/>
                </a:solidFill>
                <a:effectLst/>
                <a:uLnTx/>
                <a:uFillTx/>
                <a:latin typeface="Arial"/>
                <a:ea typeface="+mn-ea"/>
                <a:cs typeface="+mn-cs"/>
              </a:rPr>
              <a:t>Learning, Skills and Culture</a:t>
            </a:r>
          </a:p>
        </p:txBody>
      </p:sp>
    </p:spTree>
    <p:extLst>
      <p:ext uri="{BB962C8B-B14F-4D97-AF65-F5344CB8AC3E}">
        <p14:creationId xmlns:p14="http://schemas.microsoft.com/office/powerpoint/2010/main" val="100286326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7.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40801F-270A-458D-A152-623AB74F9E90}" type="datetimeFigureOut">
              <a:rPr lang="en-GB" smtClean="0"/>
              <a:t>11/11/2024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7C962A-D14D-4A33-8838-132B04DE6819}" type="slidenum">
              <a:rPr lang="en-GB" smtClean="0"/>
              <a:t>‹#›</a:t>
            </a:fld>
            <a:endParaRPr lang="en-GB"/>
          </a:p>
        </p:txBody>
      </p:sp>
    </p:spTree>
    <p:extLst>
      <p:ext uri="{BB962C8B-B14F-4D97-AF65-F5344CB8AC3E}">
        <p14:creationId xmlns:p14="http://schemas.microsoft.com/office/powerpoint/2010/main" val="3993766889"/>
      </p:ext>
    </p:extLst>
  </p:cSld>
  <p:clrMap bg1="lt1" tx1="dk1" bg2="lt2" tx2="dk2" accent1="accent1" accent2="accent2" accent3="accent3" accent4="accent4" accent5="accent5" accent6="accent6" hlink="hlink" folHlink="folHlink"/>
  <p:sldLayoutIdLst>
    <p:sldLayoutId id="2147483658" r:id="rId1"/>
    <p:sldLayoutId id="2147483655" r:id="rId2"/>
    <p:sldLayoutId id="2147483656"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7940801F-270A-458D-A152-623AB74F9E90}" type="datetimeFigureOut">
              <a:rPr kumimoji="0" lang="en-GB" sz="1200" b="0" i="0" u="none" strike="noStrike" kern="1200" cap="none" spc="0" normalizeH="0" baseline="0" noProof="0" smtClean="0">
                <a:ln>
                  <a:noFill/>
                </a:ln>
                <a:solidFill>
                  <a:srgbClr val="000000">
                    <a:tint val="75000"/>
                  </a:srgbClr>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11/11/2024</a:t>
            </a:fld>
            <a:endParaRPr kumimoji="0" lang="en-GB" sz="1200" b="0" i="0" u="none" strike="noStrike" kern="1200" cap="none" spc="0" normalizeH="0" baseline="0" noProof="0">
              <a:ln>
                <a:noFill/>
              </a:ln>
              <a:solidFill>
                <a:srgbClr val="000000">
                  <a:tint val="75000"/>
                </a:srgbClr>
              </a:solidFill>
              <a:effectLst/>
              <a:uLnTx/>
              <a:uFillTx/>
              <a:latin typeface="Arial"/>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srgbClr val="000000">
                  <a:tint val="75000"/>
                </a:srgbClr>
              </a:solidFill>
              <a:effectLst/>
              <a:uLnTx/>
              <a:uFillTx/>
              <a:latin typeface="Arial"/>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C47C962A-D14D-4A33-8838-132B04DE6819}" type="slidenum">
              <a:rPr kumimoji="0" lang="en-GB" sz="1200" b="0" i="0" u="none" strike="noStrike" kern="1200" cap="none" spc="0" normalizeH="0" baseline="0" noProof="0" smtClean="0">
                <a:ln>
                  <a:noFill/>
                </a:ln>
                <a:solidFill>
                  <a:srgbClr val="000000">
                    <a:tint val="75000"/>
                  </a:srgb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srgbClr val="000000">
                  <a:tint val="75000"/>
                </a:srgbClr>
              </a:solidFill>
              <a:effectLst/>
              <a:uLnTx/>
              <a:uFillTx/>
              <a:latin typeface="Arial"/>
              <a:ea typeface="+mn-ea"/>
              <a:cs typeface="+mn-cs"/>
            </a:endParaRPr>
          </a:p>
        </p:txBody>
      </p:sp>
    </p:spTree>
    <p:extLst>
      <p:ext uri="{BB962C8B-B14F-4D97-AF65-F5344CB8AC3E}">
        <p14:creationId xmlns:p14="http://schemas.microsoft.com/office/powerpoint/2010/main" val="1233950440"/>
      </p:ext>
    </p:extLst>
  </p:cSld>
  <p:clrMap bg1="lt1" tx1="dk1" bg2="lt2" tx2="dk2" accent1="accent1" accent2="accent2" accent3="accent3" accent4="accent4" accent5="accent5" accent6="accent6" hlink="hlink" folHlink="folHlink"/>
  <p:sldLayoutIdLst>
    <p:sldLayoutId id="2147483667" r:id="rId1"/>
    <p:sldLayoutId id="2147483668"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7940801F-270A-458D-A152-623AB74F9E90}" type="datetimeFigureOut">
              <a:rPr kumimoji="0" lang="en-GB" sz="1200" b="0" i="0" u="none" strike="noStrike" kern="1200" cap="none" spc="0" normalizeH="0" baseline="0" noProof="0" smtClean="0">
                <a:ln>
                  <a:noFill/>
                </a:ln>
                <a:solidFill>
                  <a:srgbClr val="000000">
                    <a:tint val="75000"/>
                  </a:srgbClr>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11/11/2024</a:t>
            </a:fld>
            <a:endParaRPr kumimoji="0" lang="en-GB" sz="1200" b="0" i="0" u="none" strike="noStrike" kern="1200" cap="none" spc="0" normalizeH="0" baseline="0" noProof="0">
              <a:ln>
                <a:noFill/>
              </a:ln>
              <a:solidFill>
                <a:srgbClr val="000000">
                  <a:tint val="75000"/>
                </a:srgbClr>
              </a:solidFill>
              <a:effectLst/>
              <a:uLnTx/>
              <a:uFillTx/>
              <a:latin typeface="Arial"/>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srgbClr val="000000">
                  <a:tint val="75000"/>
                </a:srgbClr>
              </a:solidFill>
              <a:effectLst/>
              <a:uLnTx/>
              <a:uFillTx/>
              <a:latin typeface="Arial"/>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C47C962A-D14D-4A33-8838-132B04DE6819}" type="slidenum">
              <a:rPr kumimoji="0" lang="en-GB" sz="1200" b="0" i="0" u="none" strike="noStrike" kern="1200" cap="none" spc="0" normalizeH="0" baseline="0" noProof="0" smtClean="0">
                <a:ln>
                  <a:noFill/>
                </a:ln>
                <a:solidFill>
                  <a:srgbClr val="000000">
                    <a:tint val="75000"/>
                  </a:srgb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srgbClr val="000000">
                  <a:tint val="75000"/>
                </a:srgbClr>
              </a:solidFill>
              <a:effectLst/>
              <a:uLnTx/>
              <a:uFillTx/>
              <a:latin typeface="Arial"/>
              <a:ea typeface="+mn-ea"/>
              <a:cs typeface="+mn-cs"/>
            </a:endParaRPr>
          </a:p>
        </p:txBody>
      </p:sp>
    </p:spTree>
    <p:extLst>
      <p:ext uri="{BB962C8B-B14F-4D97-AF65-F5344CB8AC3E}">
        <p14:creationId xmlns:p14="http://schemas.microsoft.com/office/powerpoint/2010/main" val="36721015"/>
      </p:ext>
    </p:extLst>
  </p:cSld>
  <p:clrMap bg1="lt1" tx1="dk1" bg2="lt2" tx2="dk2" accent1="accent1" accent2="accent2" accent3="accent3" accent4="accent4" accent5="accent5" accent6="accent6" hlink="hlink" folHlink="folHlink"/>
  <p:sldLayoutIdLst>
    <p:sldLayoutId id="2147483670" r:id="rId1"/>
    <p:sldLayoutId id="2147483671"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 y="1790153"/>
            <a:ext cx="12100559" cy="2603267"/>
          </a:xfrm>
        </p:spPr>
        <p:txBody>
          <a:bodyPr>
            <a:normAutofit/>
          </a:bodyPr>
          <a:lstStyle/>
          <a:p>
            <a:pPr algn="ctr"/>
            <a:r>
              <a:rPr lang="en-GB" sz="4200" dirty="0"/>
              <a:t>NLAGB AGM</a:t>
            </a:r>
            <a:br>
              <a:rPr lang="en-GB" sz="4200" dirty="0"/>
            </a:br>
            <a:r>
              <a:rPr lang="en-GB" sz="4200" dirty="0"/>
              <a:t>Update on Support for Schools in North Lincolnshire </a:t>
            </a:r>
            <a:br>
              <a:rPr lang="en-GB" sz="4200" dirty="0"/>
            </a:br>
            <a:r>
              <a:rPr lang="en-GB" sz="4200" dirty="0"/>
              <a:t>13</a:t>
            </a:r>
            <a:r>
              <a:rPr lang="en-GB" sz="4200" baseline="30000" dirty="0"/>
              <a:t>th</a:t>
            </a:r>
            <a:r>
              <a:rPr lang="en-GB" sz="4200" dirty="0"/>
              <a:t> November 2024</a:t>
            </a:r>
          </a:p>
        </p:txBody>
      </p:sp>
      <p:sp>
        <p:nvSpPr>
          <p:cNvPr id="4" name="Subtitle 3"/>
          <p:cNvSpPr>
            <a:spLocks noGrp="1"/>
          </p:cNvSpPr>
          <p:nvPr>
            <p:ph type="subTitle" idx="1"/>
          </p:nvPr>
        </p:nvSpPr>
        <p:spPr>
          <a:xfrm>
            <a:off x="436605" y="4552409"/>
            <a:ext cx="11178746" cy="901040"/>
          </a:xfrm>
        </p:spPr>
        <p:txBody>
          <a:bodyPr>
            <a:normAutofit fontScale="25000" lnSpcReduction="20000"/>
          </a:bodyPr>
          <a:lstStyle/>
          <a:p>
            <a:pPr algn="ctr"/>
            <a:endParaRPr lang="en-GB" sz="7400" b="1" dirty="0"/>
          </a:p>
          <a:p>
            <a:r>
              <a:rPr lang="en-GB" sz="8000" b="1" dirty="0"/>
              <a:t>Tony Hull – Lead Officer, School Improvement (Leadership &amp; Governance)</a:t>
            </a:r>
          </a:p>
          <a:p>
            <a:pPr algn="ctr"/>
            <a:endParaRPr lang="en-GB" b="1" dirty="0"/>
          </a:p>
        </p:txBody>
      </p:sp>
    </p:spTree>
    <p:extLst>
      <p:ext uri="{BB962C8B-B14F-4D97-AF65-F5344CB8AC3E}">
        <p14:creationId xmlns:p14="http://schemas.microsoft.com/office/powerpoint/2010/main" val="2678405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5B0C250-01CF-42DD-8560-BB206AB2F984}"/>
              </a:ext>
            </a:extLst>
          </p:cNvPr>
          <p:cNvSpPr txBox="1"/>
          <p:nvPr/>
        </p:nvSpPr>
        <p:spPr>
          <a:xfrm>
            <a:off x="280087" y="840259"/>
            <a:ext cx="11796584" cy="8340745"/>
          </a:xfrm>
          <a:prstGeom prst="rect">
            <a:avLst/>
          </a:prstGeom>
          <a:noFill/>
        </p:spPr>
        <p:txBody>
          <a:bodyPr wrap="square" rtlCol="0">
            <a:spAutoFit/>
          </a:bodyPr>
          <a:lstStyle/>
          <a:p>
            <a:pPr defTabSz="457200"/>
            <a:r>
              <a:rPr lang="en-GB" sz="2800" b="1" dirty="0">
                <a:solidFill>
                  <a:prstClr val="black"/>
                </a:solidFill>
              </a:rPr>
              <a:t>Course Programme (all sessions begin at 9.30)</a:t>
            </a:r>
          </a:p>
          <a:p>
            <a:pPr defTabSz="457200"/>
            <a:endParaRPr lang="en-GB" sz="2800" b="1" dirty="0">
              <a:solidFill>
                <a:prstClr val="black"/>
              </a:solidFill>
            </a:endParaRPr>
          </a:p>
          <a:p>
            <a:pPr marL="457200" indent="-457200" defTabSz="457200">
              <a:buFont typeface="Arial" panose="020B0604020202020204" pitchFamily="34" charset="0"/>
              <a:buChar char="•"/>
            </a:pPr>
            <a:r>
              <a:rPr lang="en-GB" sz="2400" b="1" dirty="0">
                <a:solidFill>
                  <a:prstClr val="black"/>
                </a:solidFill>
              </a:rPr>
              <a:t>Session 1 Tuesday 18</a:t>
            </a:r>
            <a:r>
              <a:rPr lang="en-GB" sz="2400" b="1" baseline="30000" dirty="0">
                <a:solidFill>
                  <a:prstClr val="black"/>
                </a:solidFill>
              </a:rPr>
              <a:t>th</a:t>
            </a:r>
            <a:r>
              <a:rPr lang="en-GB" sz="2400" b="1" dirty="0">
                <a:solidFill>
                  <a:prstClr val="black"/>
                </a:solidFill>
              </a:rPr>
              <a:t> January @ Frederick Gough School: Course introduction – Tony Hull &amp; Naz Gulthorpe</a:t>
            </a:r>
          </a:p>
          <a:p>
            <a:pPr marL="457200" indent="-457200" defTabSz="457200">
              <a:buFont typeface="Arial" panose="020B0604020202020204" pitchFamily="34" charset="0"/>
              <a:buChar char="•"/>
            </a:pPr>
            <a:r>
              <a:rPr lang="en-GB" sz="2400" b="1" dirty="0">
                <a:solidFill>
                  <a:prstClr val="black"/>
                </a:solidFill>
              </a:rPr>
              <a:t>Session 2 Wednesday 21</a:t>
            </a:r>
            <a:r>
              <a:rPr lang="en-GB" sz="2400" b="1" baseline="30000" dirty="0">
                <a:solidFill>
                  <a:prstClr val="black"/>
                </a:solidFill>
              </a:rPr>
              <a:t>st</a:t>
            </a:r>
            <a:r>
              <a:rPr lang="en-GB" sz="2400" b="1" dirty="0">
                <a:solidFill>
                  <a:prstClr val="black"/>
                </a:solidFill>
              </a:rPr>
              <a:t> February @ SJN: Creating a positive school culture &amp; climate/Leadership styles: Tony Hull &amp; Hannah Wood</a:t>
            </a:r>
          </a:p>
          <a:p>
            <a:pPr marL="457200" indent="-457200" defTabSz="457200">
              <a:buFont typeface="Arial" panose="020B0604020202020204" pitchFamily="34" charset="0"/>
              <a:buChar char="•"/>
            </a:pPr>
            <a:r>
              <a:rPr lang="en-GB" sz="2400" b="1" dirty="0">
                <a:solidFill>
                  <a:prstClr val="black"/>
                </a:solidFill>
              </a:rPr>
              <a:t>Session 3 Tuesday 26</a:t>
            </a:r>
            <a:r>
              <a:rPr lang="en-GB" sz="2400" b="1" baseline="30000" dirty="0">
                <a:solidFill>
                  <a:prstClr val="black"/>
                </a:solidFill>
              </a:rPr>
              <a:t>th</a:t>
            </a:r>
            <a:r>
              <a:rPr lang="en-GB" sz="2400" b="1" dirty="0">
                <a:solidFill>
                  <a:prstClr val="black"/>
                </a:solidFill>
              </a:rPr>
              <a:t> March @ Priory Lane: a) Whole School Finance – Managing Your Budget – Rosie Maughan; b) Leading Teaching, Learning &amp; CPD – Robin Gouldbourne</a:t>
            </a:r>
          </a:p>
          <a:p>
            <a:pPr marL="457200" indent="-457200" defTabSz="457200">
              <a:buFont typeface="Arial" panose="020B0604020202020204" pitchFamily="34" charset="0"/>
              <a:buChar char="•"/>
            </a:pPr>
            <a:r>
              <a:rPr lang="en-GB" sz="2400" b="1" dirty="0">
                <a:solidFill>
                  <a:prstClr val="black"/>
                </a:solidFill>
              </a:rPr>
              <a:t>Session 4 Friday 26</a:t>
            </a:r>
            <a:r>
              <a:rPr lang="en-GB" sz="2400" b="1" baseline="30000" dirty="0">
                <a:solidFill>
                  <a:prstClr val="black"/>
                </a:solidFill>
              </a:rPr>
              <a:t>th</a:t>
            </a:r>
            <a:r>
              <a:rPr lang="en-GB" sz="2400" b="1" dirty="0">
                <a:solidFill>
                  <a:prstClr val="black"/>
                </a:solidFill>
              </a:rPr>
              <a:t> April @ Lincoln Gardens: Writing your SEF and SDP – Tony Hull &amp; Lesley Allwood</a:t>
            </a:r>
          </a:p>
          <a:p>
            <a:pPr marL="457200" indent="-457200" defTabSz="457200">
              <a:buFont typeface="Arial" panose="020B0604020202020204" pitchFamily="34" charset="0"/>
              <a:buChar char="•"/>
            </a:pPr>
            <a:r>
              <a:rPr lang="en-GB" sz="2400" b="1" dirty="0">
                <a:solidFill>
                  <a:prstClr val="black"/>
                </a:solidFill>
              </a:rPr>
              <a:t>Session 5 Thursday 23</a:t>
            </a:r>
            <a:r>
              <a:rPr lang="en-GB" sz="2400" b="1" baseline="30000" dirty="0">
                <a:solidFill>
                  <a:prstClr val="black"/>
                </a:solidFill>
              </a:rPr>
              <a:t>rd</a:t>
            </a:r>
            <a:r>
              <a:rPr lang="en-GB" sz="2400" b="1" dirty="0">
                <a:solidFill>
                  <a:prstClr val="black"/>
                </a:solidFill>
              </a:rPr>
              <a:t> May @ Castledyke: Working with your governing body – Pam Hodge &amp; Amy Altoft</a:t>
            </a:r>
          </a:p>
          <a:p>
            <a:pPr marL="457200" indent="-457200" defTabSz="457200">
              <a:buFont typeface="Arial" panose="020B0604020202020204" pitchFamily="34" charset="0"/>
              <a:buChar char="•"/>
            </a:pPr>
            <a:endParaRPr lang="en-GB" sz="2000" b="1" dirty="0">
              <a:solidFill>
                <a:prstClr val="black"/>
              </a:solidFill>
              <a:latin typeface="Calibri"/>
            </a:endParaRPr>
          </a:p>
          <a:p>
            <a:pPr defTabSz="457200"/>
            <a:endParaRPr lang="en-GB" sz="2800" b="1" dirty="0">
              <a:solidFill>
                <a:prstClr val="black"/>
              </a:solidFill>
              <a:latin typeface="Calibri"/>
            </a:endParaRPr>
          </a:p>
          <a:p>
            <a:pPr defTabSz="457200"/>
            <a:endParaRPr lang="en-GB" sz="2800" b="1" dirty="0">
              <a:solidFill>
                <a:prstClr val="black"/>
              </a:solidFill>
              <a:latin typeface="Calibri"/>
            </a:endParaRPr>
          </a:p>
          <a:p>
            <a:pPr defTabSz="457200"/>
            <a:endParaRPr lang="en-GB" sz="2800" b="1" dirty="0">
              <a:solidFill>
                <a:prstClr val="black"/>
              </a:solidFill>
              <a:latin typeface="Calibri"/>
            </a:endParaRPr>
          </a:p>
          <a:p>
            <a:pPr defTabSz="457200"/>
            <a:endParaRPr lang="en-GB" sz="2800" b="1" dirty="0">
              <a:solidFill>
                <a:prstClr val="black"/>
              </a:solidFill>
              <a:latin typeface="Calibri"/>
            </a:endParaRPr>
          </a:p>
          <a:p>
            <a:pPr defTabSz="457200"/>
            <a:endParaRPr lang="en-GB" sz="2800" b="1" dirty="0">
              <a:solidFill>
                <a:prstClr val="black"/>
              </a:solidFill>
              <a:latin typeface="Calibri"/>
            </a:endParaRPr>
          </a:p>
          <a:p>
            <a:pPr defTabSz="457200"/>
            <a:endParaRPr lang="en-GB" sz="2800" b="1" dirty="0">
              <a:solidFill>
                <a:prstClr val="black"/>
              </a:solidFill>
              <a:latin typeface="Calibri"/>
            </a:endParaRPr>
          </a:p>
          <a:p>
            <a:pPr defTabSz="457200"/>
            <a:endParaRPr lang="en-GB" sz="2800" b="1" dirty="0">
              <a:solidFill>
                <a:prstClr val="black"/>
              </a:solidFill>
              <a:latin typeface="Calibri"/>
            </a:endParaRPr>
          </a:p>
        </p:txBody>
      </p:sp>
    </p:spTree>
    <p:extLst>
      <p:ext uri="{BB962C8B-B14F-4D97-AF65-F5344CB8AC3E}">
        <p14:creationId xmlns:p14="http://schemas.microsoft.com/office/powerpoint/2010/main" val="447146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5B0C250-01CF-42DD-8560-BB206AB2F984}"/>
              </a:ext>
            </a:extLst>
          </p:cNvPr>
          <p:cNvSpPr txBox="1"/>
          <p:nvPr/>
        </p:nvSpPr>
        <p:spPr>
          <a:xfrm>
            <a:off x="280087" y="840259"/>
            <a:ext cx="11796584" cy="8710077"/>
          </a:xfrm>
          <a:prstGeom prst="rect">
            <a:avLst/>
          </a:prstGeom>
          <a:noFill/>
        </p:spPr>
        <p:txBody>
          <a:bodyPr wrap="square" rtlCol="0">
            <a:spAutoFit/>
          </a:bodyPr>
          <a:lstStyle/>
          <a:p>
            <a:pPr defTabSz="457200"/>
            <a:r>
              <a:rPr lang="en-GB" sz="2800" b="1" dirty="0">
                <a:solidFill>
                  <a:prstClr val="black"/>
                </a:solidFill>
              </a:rPr>
              <a:t>Course Programme</a:t>
            </a:r>
          </a:p>
          <a:p>
            <a:pPr defTabSz="457200"/>
            <a:endParaRPr lang="en-GB" sz="2800" b="1" dirty="0">
              <a:solidFill>
                <a:prstClr val="black"/>
              </a:solidFill>
            </a:endParaRPr>
          </a:p>
          <a:p>
            <a:pPr marL="457200" indent="-457200" defTabSz="457200">
              <a:buFont typeface="Arial" panose="020B0604020202020204" pitchFamily="34" charset="0"/>
              <a:buChar char="•"/>
            </a:pPr>
            <a:r>
              <a:rPr lang="en-GB" sz="2400" b="1" dirty="0">
                <a:solidFill>
                  <a:prstClr val="black"/>
                </a:solidFill>
              </a:rPr>
              <a:t>Session 6 Wednesday 19</a:t>
            </a:r>
            <a:r>
              <a:rPr lang="en-GB" sz="2400" b="1" baseline="30000" dirty="0">
                <a:solidFill>
                  <a:prstClr val="black"/>
                </a:solidFill>
              </a:rPr>
              <a:t>th</a:t>
            </a:r>
            <a:r>
              <a:rPr lang="en-GB" sz="2400" b="1" dirty="0">
                <a:solidFill>
                  <a:prstClr val="black"/>
                </a:solidFill>
              </a:rPr>
              <a:t> June@ Brigg Primary: Pupil Premium Strategy &amp; EAL Provision – Nancy Malkin &amp; Ilona Szolc</a:t>
            </a:r>
          </a:p>
          <a:p>
            <a:pPr marL="457200" indent="-457200" defTabSz="457200">
              <a:buFont typeface="Arial" panose="020B0604020202020204" pitchFamily="34" charset="0"/>
              <a:buChar char="•"/>
            </a:pPr>
            <a:r>
              <a:rPr lang="en-GB" sz="2400" b="1" dirty="0">
                <a:solidFill>
                  <a:prstClr val="black"/>
                </a:solidFill>
              </a:rPr>
              <a:t>Session 7 Tuesday 16</a:t>
            </a:r>
            <a:r>
              <a:rPr lang="en-GB" sz="2400" b="1" baseline="30000" dirty="0">
                <a:solidFill>
                  <a:prstClr val="black"/>
                </a:solidFill>
              </a:rPr>
              <a:t>th</a:t>
            </a:r>
            <a:r>
              <a:rPr lang="en-GB" sz="2400" b="1" dirty="0">
                <a:solidFill>
                  <a:prstClr val="black"/>
                </a:solidFill>
              </a:rPr>
              <a:t> July @ Crosby: Human Resources, Performance Management, and CPD - Fiona Christopher &amp; Tony Hull </a:t>
            </a:r>
          </a:p>
          <a:p>
            <a:pPr marL="457200" indent="-457200" defTabSz="457200">
              <a:buFont typeface="Arial" panose="020B0604020202020204" pitchFamily="34" charset="0"/>
              <a:buChar char="•"/>
            </a:pPr>
            <a:r>
              <a:rPr lang="en-GB" sz="2400" b="1" dirty="0">
                <a:solidFill>
                  <a:prstClr val="black"/>
                </a:solidFill>
              </a:rPr>
              <a:t>Session 8 Thursday 19</a:t>
            </a:r>
            <a:r>
              <a:rPr lang="en-GB" sz="2400" b="1" baseline="30000" dirty="0">
                <a:solidFill>
                  <a:prstClr val="black"/>
                </a:solidFill>
              </a:rPr>
              <a:t>th</a:t>
            </a:r>
            <a:r>
              <a:rPr lang="en-GB" sz="2400" b="1" dirty="0">
                <a:solidFill>
                  <a:prstClr val="black"/>
                </a:solidFill>
              </a:rPr>
              <a:t> September @ Frederick Gough: SEND Provision – Lauren Barker &amp; Gemma Sargent; Developing understanding of whole school data – Tony Hull</a:t>
            </a:r>
          </a:p>
          <a:p>
            <a:pPr marL="457200" indent="-457200" defTabSz="457200">
              <a:buFont typeface="Arial" panose="020B0604020202020204" pitchFamily="34" charset="0"/>
              <a:buChar char="•"/>
            </a:pPr>
            <a:r>
              <a:rPr lang="en-GB" sz="2400" b="1" dirty="0">
                <a:solidFill>
                  <a:prstClr val="black"/>
                </a:solidFill>
              </a:rPr>
              <a:t>Session 9 Tuesday 15</a:t>
            </a:r>
            <a:r>
              <a:rPr lang="en-GB" sz="2400" b="1" baseline="30000" dirty="0">
                <a:solidFill>
                  <a:prstClr val="black"/>
                </a:solidFill>
              </a:rPr>
              <a:t>th</a:t>
            </a:r>
            <a:r>
              <a:rPr lang="en-GB" sz="2400" b="1" dirty="0">
                <a:solidFill>
                  <a:prstClr val="black"/>
                </a:solidFill>
              </a:rPr>
              <a:t> October @ SJN: The Ofsted Process – Tony Hull, Adeline Brack &amp; Sarah Williams</a:t>
            </a:r>
          </a:p>
          <a:p>
            <a:pPr marL="457200" indent="-457200" defTabSz="457200">
              <a:buFont typeface="Arial" panose="020B0604020202020204" pitchFamily="34" charset="0"/>
              <a:buChar char="•"/>
            </a:pPr>
            <a:r>
              <a:rPr lang="en-GB" sz="2400" b="1" dirty="0">
                <a:solidFill>
                  <a:prstClr val="black"/>
                </a:solidFill>
              </a:rPr>
              <a:t>Session 10 Tuesday 19</a:t>
            </a:r>
            <a:r>
              <a:rPr lang="en-GB" sz="2400" b="1" baseline="30000" dirty="0">
                <a:solidFill>
                  <a:prstClr val="black"/>
                </a:solidFill>
              </a:rPr>
              <a:t>th</a:t>
            </a:r>
            <a:r>
              <a:rPr lang="en-GB" sz="2400" b="1" dirty="0">
                <a:solidFill>
                  <a:prstClr val="black"/>
                </a:solidFill>
              </a:rPr>
              <a:t> November @ Crosby: Participant Presentations 1</a:t>
            </a:r>
          </a:p>
          <a:p>
            <a:pPr marL="457200" indent="-457200" defTabSz="457200">
              <a:buFont typeface="Arial" panose="020B0604020202020204" pitchFamily="34" charset="0"/>
              <a:buChar char="•"/>
            </a:pPr>
            <a:r>
              <a:rPr lang="en-GB" sz="2400" b="1" dirty="0">
                <a:solidFill>
                  <a:prstClr val="black"/>
                </a:solidFill>
              </a:rPr>
              <a:t>Session 11 Thursday 12</a:t>
            </a:r>
            <a:r>
              <a:rPr lang="en-GB" sz="2400" b="1" baseline="30000" dirty="0">
                <a:solidFill>
                  <a:prstClr val="black"/>
                </a:solidFill>
              </a:rPr>
              <a:t>th</a:t>
            </a:r>
            <a:r>
              <a:rPr lang="en-GB" sz="2400" b="1" dirty="0">
                <a:solidFill>
                  <a:prstClr val="black"/>
                </a:solidFill>
              </a:rPr>
              <a:t> December @ The Grange: Participant Presentations 2</a:t>
            </a:r>
          </a:p>
          <a:p>
            <a:pPr marL="457200" indent="-457200" defTabSz="457200">
              <a:buFont typeface="Arial" panose="020B0604020202020204" pitchFamily="34" charset="0"/>
              <a:buChar char="•"/>
            </a:pPr>
            <a:endParaRPr lang="en-GB" sz="2000" b="1" dirty="0">
              <a:solidFill>
                <a:prstClr val="black"/>
              </a:solidFill>
              <a:latin typeface="Calibri"/>
            </a:endParaRPr>
          </a:p>
          <a:p>
            <a:pPr defTabSz="457200"/>
            <a:endParaRPr lang="en-GB" sz="2800" b="1" dirty="0">
              <a:solidFill>
                <a:prstClr val="black"/>
              </a:solidFill>
              <a:latin typeface="Calibri"/>
            </a:endParaRPr>
          </a:p>
          <a:p>
            <a:pPr defTabSz="457200"/>
            <a:endParaRPr lang="en-GB" sz="2800" b="1" dirty="0">
              <a:solidFill>
                <a:prstClr val="black"/>
              </a:solidFill>
              <a:latin typeface="Calibri"/>
            </a:endParaRPr>
          </a:p>
          <a:p>
            <a:pPr defTabSz="457200"/>
            <a:endParaRPr lang="en-GB" sz="2800" b="1" dirty="0">
              <a:solidFill>
                <a:prstClr val="black"/>
              </a:solidFill>
              <a:latin typeface="Calibri"/>
            </a:endParaRPr>
          </a:p>
          <a:p>
            <a:pPr defTabSz="457200"/>
            <a:endParaRPr lang="en-GB" sz="2800" b="1" dirty="0">
              <a:solidFill>
                <a:prstClr val="black"/>
              </a:solidFill>
              <a:latin typeface="Calibri"/>
            </a:endParaRPr>
          </a:p>
          <a:p>
            <a:pPr defTabSz="457200"/>
            <a:endParaRPr lang="en-GB" sz="2800" b="1" dirty="0">
              <a:solidFill>
                <a:prstClr val="black"/>
              </a:solidFill>
              <a:latin typeface="Calibri"/>
            </a:endParaRPr>
          </a:p>
          <a:p>
            <a:pPr defTabSz="457200"/>
            <a:endParaRPr lang="en-GB" sz="2800" b="1" dirty="0">
              <a:solidFill>
                <a:prstClr val="black"/>
              </a:solidFill>
              <a:latin typeface="Calibri"/>
            </a:endParaRPr>
          </a:p>
          <a:p>
            <a:pPr defTabSz="457200"/>
            <a:endParaRPr lang="en-GB" sz="2800" b="1" dirty="0">
              <a:solidFill>
                <a:prstClr val="black"/>
              </a:solidFill>
              <a:latin typeface="Calibri"/>
            </a:endParaRPr>
          </a:p>
        </p:txBody>
      </p:sp>
    </p:spTree>
    <p:extLst>
      <p:ext uri="{BB962C8B-B14F-4D97-AF65-F5344CB8AC3E}">
        <p14:creationId xmlns:p14="http://schemas.microsoft.com/office/powerpoint/2010/main" val="3760156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217773" y="1425145"/>
            <a:ext cx="184731" cy="369332"/>
          </a:xfrm>
          <a:prstGeom prst="rect">
            <a:avLst/>
          </a:prstGeom>
          <a:noFill/>
        </p:spPr>
        <p:txBody>
          <a:bodyPr wrap="none" rtlCol="0">
            <a:spAutoFit/>
          </a:bodyPr>
          <a:lstStyle/>
          <a:p>
            <a:endParaRPr lang="en-GB"/>
          </a:p>
        </p:txBody>
      </p:sp>
      <p:sp>
        <p:nvSpPr>
          <p:cNvPr id="4" name="Subtitle 3"/>
          <p:cNvSpPr txBox="1">
            <a:spLocks/>
          </p:cNvSpPr>
          <p:nvPr/>
        </p:nvSpPr>
        <p:spPr>
          <a:xfrm>
            <a:off x="691977" y="650240"/>
            <a:ext cx="10997515" cy="90190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b="1" dirty="0"/>
              <a:t>School Support ‘Menu’ 2024/25</a:t>
            </a:r>
          </a:p>
        </p:txBody>
      </p:sp>
      <p:sp>
        <p:nvSpPr>
          <p:cNvPr id="6" name="Subtitle 3"/>
          <p:cNvSpPr txBox="1">
            <a:spLocks/>
          </p:cNvSpPr>
          <p:nvPr/>
        </p:nvSpPr>
        <p:spPr>
          <a:xfrm>
            <a:off x="691977" y="1955276"/>
            <a:ext cx="11228173" cy="411600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GB" dirty="0"/>
          </a:p>
        </p:txBody>
      </p:sp>
      <p:sp>
        <p:nvSpPr>
          <p:cNvPr id="7" name="Subtitle 3"/>
          <p:cNvSpPr txBox="1">
            <a:spLocks/>
          </p:cNvSpPr>
          <p:nvPr/>
        </p:nvSpPr>
        <p:spPr>
          <a:xfrm>
            <a:off x="597243" y="1778001"/>
            <a:ext cx="10997514" cy="417367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GB" dirty="0"/>
          </a:p>
        </p:txBody>
      </p:sp>
      <p:sp>
        <p:nvSpPr>
          <p:cNvPr id="8" name="Rectangle 7"/>
          <p:cNvSpPr/>
          <p:nvPr/>
        </p:nvSpPr>
        <p:spPr>
          <a:xfrm>
            <a:off x="172720" y="906323"/>
            <a:ext cx="11961616" cy="5416868"/>
          </a:xfrm>
          <a:prstGeom prst="rect">
            <a:avLst/>
          </a:prstGeom>
        </p:spPr>
        <p:txBody>
          <a:bodyPr wrap="square">
            <a:spAutoFit/>
          </a:bodyPr>
          <a:lstStyle/>
          <a:p>
            <a:pPr lvl="0" algn="ctr" defTabSz="457200"/>
            <a:endParaRPr lang="en-GB" sz="1600" b="1" dirty="0">
              <a:latin typeface="Calibri"/>
            </a:endParaRPr>
          </a:p>
          <a:p>
            <a:pPr lvl="0" defTabSz="457200">
              <a:spcAft>
                <a:spcPts val="1800"/>
              </a:spcAft>
            </a:pPr>
            <a:r>
              <a:rPr lang="en-GB" sz="2000" b="1" dirty="0">
                <a:ea typeface="Calibri"/>
                <a:cs typeface="Times New Roman"/>
              </a:rPr>
              <a:t>The following list provides an overview of what is being provided/is available to all schools in the LA:</a:t>
            </a:r>
          </a:p>
          <a:p>
            <a:pPr marL="342900" lvl="0" indent="-342900" defTabSz="457200">
              <a:spcAft>
                <a:spcPts val="1800"/>
              </a:spcAft>
              <a:buFont typeface="Arial" panose="020B0604020202020204" pitchFamily="34" charset="0"/>
              <a:buChar char="•"/>
            </a:pPr>
            <a:r>
              <a:rPr lang="en-GB" sz="2000" b="1" dirty="0">
                <a:ea typeface="Calibri"/>
                <a:cs typeface="Times New Roman"/>
              </a:rPr>
              <a:t>The Peer Leader Programme (for headteachers) – this programme currently sets out and focusses upon the North Lincolnshire ‘Big Six’ Priorities for Improvement</a:t>
            </a:r>
          </a:p>
          <a:p>
            <a:pPr marL="342900" lvl="0" indent="-342900" defTabSz="457200">
              <a:spcAft>
                <a:spcPts val="1800"/>
              </a:spcAft>
              <a:buFont typeface="Arial" panose="020B0604020202020204" pitchFamily="34" charset="0"/>
              <a:buChar char="•"/>
            </a:pPr>
            <a:r>
              <a:rPr lang="en-GB" sz="2000" b="1" dirty="0">
                <a:ea typeface="Calibri"/>
                <a:cs typeface="Times New Roman"/>
              </a:rPr>
              <a:t>Conferences linked to the above (e.g the annual Peer Leader Conference, Boys Conference January 2024)</a:t>
            </a:r>
          </a:p>
          <a:p>
            <a:pPr marL="342900" lvl="0" indent="-342900" defTabSz="457200">
              <a:spcAft>
                <a:spcPts val="1800"/>
              </a:spcAft>
              <a:buFont typeface="Arial" panose="020B0604020202020204" pitchFamily="34" charset="0"/>
              <a:buChar char="•"/>
            </a:pPr>
            <a:r>
              <a:rPr lang="en-GB" sz="2000" b="1" dirty="0">
                <a:ea typeface="Calibri"/>
                <a:cs typeface="Times New Roman"/>
              </a:rPr>
              <a:t>Early Years Peer Leader Programme</a:t>
            </a:r>
          </a:p>
          <a:p>
            <a:pPr marL="342900" lvl="0" indent="-342900" defTabSz="457200">
              <a:spcAft>
                <a:spcPts val="1800"/>
              </a:spcAft>
              <a:buFont typeface="Arial" panose="020B0604020202020204" pitchFamily="34" charset="0"/>
              <a:buChar char="•"/>
            </a:pPr>
            <a:r>
              <a:rPr lang="en-GB" sz="2000" b="1" dirty="0">
                <a:ea typeface="Calibri"/>
                <a:cs typeface="Times New Roman"/>
              </a:rPr>
              <a:t>SENDCO Peer Leader Programme</a:t>
            </a:r>
          </a:p>
          <a:p>
            <a:pPr marL="342900" lvl="0" indent="-342900" defTabSz="457200">
              <a:spcAft>
                <a:spcPts val="1800"/>
              </a:spcAft>
              <a:buFont typeface="Arial" panose="020B0604020202020204" pitchFamily="34" charset="0"/>
              <a:buChar char="•"/>
            </a:pPr>
            <a:r>
              <a:rPr lang="en-GB" sz="2000" b="1" dirty="0">
                <a:ea typeface="Calibri"/>
                <a:cs typeface="Times New Roman"/>
              </a:rPr>
              <a:t>A wide range of school reviews including: Teaching &amp; Learning; Leadership &amp; Management; specific curriculum/subject/phase (e.g Key Stage 1) reviews; safeguarding; focussed writing reviews; SEND; pupil premium/disadvantaged reviews</a:t>
            </a:r>
          </a:p>
          <a:p>
            <a:pPr marL="342900" lvl="0" indent="-342900" defTabSz="457200">
              <a:spcAft>
                <a:spcPts val="1800"/>
              </a:spcAft>
              <a:buFont typeface="Arial" panose="020B0604020202020204" pitchFamily="34" charset="0"/>
              <a:buChar char="•"/>
            </a:pPr>
            <a:r>
              <a:rPr lang="en-GB" sz="2000" b="1" dirty="0">
                <a:ea typeface="Calibri"/>
                <a:cs typeface="Times New Roman"/>
              </a:rPr>
              <a:t>Support with Ofsted inspections (before and during)  </a:t>
            </a:r>
          </a:p>
        </p:txBody>
      </p:sp>
    </p:spTree>
    <p:extLst>
      <p:ext uri="{BB962C8B-B14F-4D97-AF65-F5344CB8AC3E}">
        <p14:creationId xmlns:p14="http://schemas.microsoft.com/office/powerpoint/2010/main" val="4290842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animEffect transition="in" filter="barn(inVertical)">
                                      <p:cBhvr>
                                        <p:cTn id="7" dur="500"/>
                                        <p:tgtEl>
                                          <p:spTgt spid="8">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8">
                                            <p:txEl>
                                              <p:pRg st="3" end="3"/>
                                            </p:txEl>
                                          </p:spTgt>
                                        </p:tgtEl>
                                        <p:attrNameLst>
                                          <p:attrName>style.visibility</p:attrName>
                                        </p:attrNameLst>
                                      </p:cBhvr>
                                      <p:to>
                                        <p:strVal val="visible"/>
                                      </p:to>
                                    </p:set>
                                    <p:animEffect transition="in" filter="barn(inVertical)">
                                      <p:cBhvr>
                                        <p:cTn id="12" dur="500"/>
                                        <p:tgtEl>
                                          <p:spTgt spid="8">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8">
                                            <p:txEl>
                                              <p:pRg st="4" end="4"/>
                                            </p:txEl>
                                          </p:spTgt>
                                        </p:tgtEl>
                                        <p:attrNameLst>
                                          <p:attrName>style.visibility</p:attrName>
                                        </p:attrNameLst>
                                      </p:cBhvr>
                                      <p:to>
                                        <p:strVal val="visible"/>
                                      </p:to>
                                    </p:set>
                                    <p:animEffect transition="in" filter="barn(inVertical)">
                                      <p:cBhvr>
                                        <p:cTn id="17" dur="500"/>
                                        <p:tgtEl>
                                          <p:spTgt spid="8">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8">
                                            <p:txEl>
                                              <p:pRg st="5" end="5"/>
                                            </p:txEl>
                                          </p:spTgt>
                                        </p:tgtEl>
                                        <p:attrNameLst>
                                          <p:attrName>style.visibility</p:attrName>
                                        </p:attrNameLst>
                                      </p:cBhvr>
                                      <p:to>
                                        <p:strVal val="visible"/>
                                      </p:to>
                                    </p:set>
                                    <p:animEffect transition="in" filter="barn(inVertical)">
                                      <p:cBhvr>
                                        <p:cTn id="22" dur="500"/>
                                        <p:tgtEl>
                                          <p:spTgt spid="8">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8">
                                            <p:txEl>
                                              <p:pRg st="6" end="6"/>
                                            </p:txEl>
                                          </p:spTgt>
                                        </p:tgtEl>
                                        <p:attrNameLst>
                                          <p:attrName>style.visibility</p:attrName>
                                        </p:attrNameLst>
                                      </p:cBhvr>
                                      <p:to>
                                        <p:strVal val="visible"/>
                                      </p:to>
                                    </p:set>
                                    <p:animEffect transition="in" filter="barn(inVertical)">
                                      <p:cBhvr>
                                        <p:cTn id="27" dur="500"/>
                                        <p:tgtEl>
                                          <p:spTgt spid="8">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8">
                                            <p:txEl>
                                              <p:pRg st="7" end="7"/>
                                            </p:txEl>
                                          </p:spTgt>
                                        </p:tgtEl>
                                        <p:attrNameLst>
                                          <p:attrName>style.visibility</p:attrName>
                                        </p:attrNameLst>
                                      </p:cBhvr>
                                      <p:to>
                                        <p:strVal val="visible"/>
                                      </p:to>
                                    </p:set>
                                    <p:animEffect transition="in" filter="barn(inVertical)">
                                      <p:cBhvr>
                                        <p:cTn id="32" dur="500"/>
                                        <p:tgtEl>
                                          <p:spTgt spid="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217773" y="1425145"/>
            <a:ext cx="184731" cy="369332"/>
          </a:xfrm>
          <a:prstGeom prst="rect">
            <a:avLst/>
          </a:prstGeom>
          <a:noFill/>
        </p:spPr>
        <p:txBody>
          <a:bodyPr wrap="none" rtlCol="0">
            <a:spAutoFit/>
          </a:bodyPr>
          <a:lstStyle/>
          <a:p>
            <a:endParaRPr lang="en-GB"/>
          </a:p>
        </p:txBody>
      </p:sp>
      <p:sp>
        <p:nvSpPr>
          <p:cNvPr id="4" name="Subtitle 3"/>
          <p:cNvSpPr txBox="1">
            <a:spLocks/>
          </p:cNvSpPr>
          <p:nvPr/>
        </p:nvSpPr>
        <p:spPr>
          <a:xfrm>
            <a:off x="691977" y="650240"/>
            <a:ext cx="10997515" cy="90190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b="1" dirty="0"/>
              <a:t>School Support ‘Menu’ 2024/25</a:t>
            </a:r>
          </a:p>
        </p:txBody>
      </p:sp>
      <p:sp>
        <p:nvSpPr>
          <p:cNvPr id="6" name="Subtitle 3"/>
          <p:cNvSpPr txBox="1">
            <a:spLocks/>
          </p:cNvSpPr>
          <p:nvPr/>
        </p:nvSpPr>
        <p:spPr>
          <a:xfrm>
            <a:off x="691977" y="1955276"/>
            <a:ext cx="11228173" cy="411600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GB" dirty="0"/>
          </a:p>
        </p:txBody>
      </p:sp>
      <p:sp>
        <p:nvSpPr>
          <p:cNvPr id="7" name="Subtitle 3"/>
          <p:cNvSpPr txBox="1">
            <a:spLocks/>
          </p:cNvSpPr>
          <p:nvPr/>
        </p:nvSpPr>
        <p:spPr>
          <a:xfrm>
            <a:off x="597243" y="1778001"/>
            <a:ext cx="10997514" cy="417367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GB" dirty="0"/>
          </a:p>
        </p:txBody>
      </p:sp>
      <p:sp>
        <p:nvSpPr>
          <p:cNvPr id="8" name="Rectangle 7"/>
          <p:cNvSpPr/>
          <p:nvPr/>
        </p:nvSpPr>
        <p:spPr>
          <a:xfrm>
            <a:off x="172720" y="906323"/>
            <a:ext cx="11961616" cy="5801588"/>
          </a:xfrm>
          <a:prstGeom prst="rect">
            <a:avLst/>
          </a:prstGeom>
        </p:spPr>
        <p:txBody>
          <a:bodyPr wrap="square">
            <a:spAutoFit/>
          </a:bodyPr>
          <a:lstStyle/>
          <a:p>
            <a:pPr lvl="0" algn="ctr" defTabSz="457200"/>
            <a:endParaRPr lang="en-GB" sz="1600" b="1" dirty="0">
              <a:latin typeface="Calibri"/>
            </a:endParaRPr>
          </a:p>
          <a:p>
            <a:pPr marL="342900" lvl="0" indent="-342900" defTabSz="457200">
              <a:spcAft>
                <a:spcPts val="1800"/>
              </a:spcAft>
              <a:buFont typeface="Arial" panose="020B0604020202020204" pitchFamily="34" charset="0"/>
              <a:buChar char="•"/>
            </a:pPr>
            <a:r>
              <a:rPr lang="en-GB" sz="2000" b="1" dirty="0">
                <a:ea typeface="Calibri"/>
                <a:cs typeface="Times New Roman"/>
              </a:rPr>
              <a:t>Advice and guidance with respect to headteacher performance management (this needs to be purchased through the SLA)</a:t>
            </a:r>
          </a:p>
          <a:p>
            <a:pPr marL="342900" lvl="0" indent="-342900" defTabSz="457200">
              <a:spcAft>
                <a:spcPts val="1800"/>
              </a:spcAft>
              <a:buFont typeface="Arial" panose="020B0604020202020204" pitchFamily="34" charset="0"/>
              <a:buChar char="•"/>
            </a:pPr>
            <a:r>
              <a:rPr lang="en-GB" sz="2000" b="1" dirty="0">
                <a:ea typeface="Calibri"/>
                <a:cs typeface="Times New Roman"/>
              </a:rPr>
              <a:t>Bespoke training/advice and guidance to school leaders, teaching staff, and governing bodies</a:t>
            </a:r>
          </a:p>
          <a:p>
            <a:pPr marL="342900" lvl="0" indent="-342900" defTabSz="457200">
              <a:spcAft>
                <a:spcPts val="1800"/>
              </a:spcAft>
              <a:buFont typeface="Arial" panose="020B0604020202020204" pitchFamily="34" charset="0"/>
              <a:buChar char="•"/>
            </a:pPr>
            <a:r>
              <a:rPr lang="en-GB" sz="2000" b="1" dirty="0">
                <a:ea typeface="Calibri"/>
                <a:cs typeface="Times New Roman"/>
              </a:rPr>
              <a:t>Aspirant Heads Course (currently free of charge)</a:t>
            </a:r>
          </a:p>
          <a:p>
            <a:pPr marL="342900" lvl="0" indent="-342900" defTabSz="457200">
              <a:spcAft>
                <a:spcPts val="1800"/>
              </a:spcAft>
              <a:buFont typeface="Arial" panose="020B0604020202020204" pitchFamily="34" charset="0"/>
              <a:buChar char="•"/>
            </a:pPr>
            <a:r>
              <a:rPr lang="en-GB" sz="2000" b="1" dirty="0">
                <a:ea typeface="Calibri"/>
                <a:cs typeface="Times New Roman"/>
              </a:rPr>
              <a:t>Aspirant Senior Leaders Course  (currently free of charge)</a:t>
            </a:r>
          </a:p>
          <a:p>
            <a:pPr marL="342900" lvl="0" indent="-342900" defTabSz="457200">
              <a:spcAft>
                <a:spcPts val="1800"/>
              </a:spcAft>
              <a:buFont typeface="Arial" panose="020B0604020202020204" pitchFamily="34" charset="0"/>
              <a:buChar char="•"/>
            </a:pPr>
            <a:r>
              <a:rPr lang="en-GB" sz="2000" b="1" dirty="0">
                <a:ea typeface="Calibri"/>
                <a:cs typeface="Times New Roman"/>
              </a:rPr>
              <a:t>The SEND ‘Good to Great Programme’</a:t>
            </a:r>
          </a:p>
          <a:p>
            <a:pPr marL="342900" lvl="0" indent="-342900" defTabSz="457200">
              <a:spcAft>
                <a:spcPts val="1800"/>
              </a:spcAft>
              <a:buFont typeface="Arial" panose="020B0604020202020204" pitchFamily="34" charset="0"/>
              <a:buChar char="•"/>
            </a:pPr>
            <a:r>
              <a:rPr lang="en-GB" sz="2000" b="1" dirty="0">
                <a:ea typeface="Calibri"/>
                <a:cs typeface="Times New Roman"/>
              </a:rPr>
              <a:t>Bespoke support and guidance with respect to EAL provision</a:t>
            </a:r>
          </a:p>
          <a:p>
            <a:pPr marL="342900" lvl="0" indent="-342900" defTabSz="457200">
              <a:spcAft>
                <a:spcPts val="1800"/>
              </a:spcAft>
              <a:buFont typeface="Arial" panose="020B0604020202020204" pitchFamily="34" charset="0"/>
              <a:buChar char="•"/>
            </a:pPr>
            <a:r>
              <a:rPr lang="en-GB" sz="2000" b="1" dirty="0">
                <a:ea typeface="Calibri"/>
                <a:cs typeface="Times New Roman"/>
              </a:rPr>
              <a:t>A range of network meetings including ‘disadvantaged’ and SEND</a:t>
            </a:r>
          </a:p>
          <a:p>
            <a:pPr marL="342900" lvl="0" indent="-342900" defTabSz="457200">
              <a:spcAft>
                <a:spcPts val="1800"/>
              </a:spcAft>
              <a:buFont typeface="Arial" panose="020B0604020202020204" pitchFamily="34" charset="0"/>
              <a:buChar char="•"/>
            </a:pPr>
            <a:r>
              <a:rPr lang="en-GB" sz="2000" b="1" dirty="0">
                <a:ea typeface="Calibri"/>
                <a:cs typeface="Times New Roman"/>
              </a:rPr>
              <a:t>Writing moderation, including support and training</a:t>
            </a:r>
          </a:p>
          <a:p>
            <a:pPr marL="342900" lvl="0" indent="-342900" defTabSz="457200">
              <a:spcAft>
                <a:spcPts val="1800"/>
              </a:spcAft>
              <a:buFont typeface="Arial" panose="020B0604020202020204" pitchFamily="34" charset="0"/>
              <a:buChar char="•"/>
            </a:pPr>
            <a:endParaRPr lang="en-GB" sz="2000" b="1" dirty="0">
              <a:ea typeface="Calibri"/>
              <a:cs typeface="Times New Roman"/>
            </a:endParaRPr>
          </a:p>
          <a:p>
            <a:pPr marL="342900" lvl="0" indent="-342900" defTabSz="457200">
              <a:spcAft>
                <a:spcPts val="1800"/>
              </a:spcAft>
              <a:buFont typeface="Arial" panose="020B0604020202020204" pitchFamily="34" charset="0"/>
              <a:buChar char="•"/>
            </a:pPr>
            <a:endParaRPr lang="en-GB" sz="2000" b="1" dirty="0">
              <a:ea typeface="Calibri"/>
              <a:cs typeface="Times New Roman"/>
            </a:endParaRPr>
          </a:p>
        </p:txBody>
      </p:sp>
    </p:spTree>
    <p:extLst>
      <p:ext uri="{BB962C8B-B14F-4D97-AF65-F5344CB8AC3E}">
        <p14:creationId xmlns:p14="http://schemas.microsoft.com/office/powerpoint/2010/main" val="40258629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217773" y="1425145"/>
            <a:ext cx="184731" cy="369332"/>
          </a:xfrm>
          <a:prstGeom prst="rect">
            <a:avLst/>
          </a:prstGeom>
          <a:noFill/>
        </p:spPr>
        <p:txBody>
          <a:bodyPr wrap="none" rtlCol="0">
            <a:spAutoFit/>
          </a:bodyPr>
          <a:lstStyle/>
          <a:p>
            <a:endParaRPr lang="en-GB"/>
          </a:p>
        </p:txBody>
      </p:sp>
      <p:sp>
        <p:nvSpPr>
          <p:cNvPr id="4" name="Subtitle 3"/>
          <p:cNvSpPr txBox="1">
            <a:spLocks/>
          </p:cNvSpPr>
          <p:nvPr/>
        </p:nvSpPr>
        <p:spPr>
          <a:xfrm>
            <a:off x="691976" y="729049"/>
            <a:ext cx="10997515" cy="105581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b="1" dirty="0"/>
              <a:t>Peer Leader Programme</a:t>
            </a:r>
          </a:p>
          <a:p>
            <a:pPr marL="0" indent="0">
              <a:buNone/>
            </a:pPr>
            <a:endParaRPr lang="en-GB" dirty="0"/>
          </a:p>
          <a:p>
            <a:pPr marL="0" indent="0">
              <a:buNone/>
            </a:pPr>
            <a:endParaRPr lang="en-GB" dirty="0"/>
          </a:p>
          <a:p>
            <a:pPr marL="0" indent="0">
              <a:buNone/>
            </a:pPr>
            <a:endParaRPr lang="en-GB" dirty="0"/>
          </a:p>
        </p:txBody>
      </p:sp>
      <p:sp>
        <p:nvSpPr>
          <p:cNvPr id="6" name="Subtitle 3"/>
          <p:cNvSpPr txBox="1">
            <a:spLocks/>
          </p:cNvSpPr>
          <p:nvPr/>
        </p:nvSpPr>
        <p:spPr>
          <a:xfrm>
            <a:off x="691977" y="1955276"/>
            <a:ext cx="11228173" cy="411600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GB" dirty="0"/>
          </a:p>
        </p:txBody>
      </p:sp>
      <p:sp>
        <p:nvSpPr>
          <p:cNvPr id="7" name="Subtitle 3"/>
          <p:cNvSpPr txBox="1">
            <a:spLocks/>
          </p:cNvSpPr>
          <p:nvPr/>
        </p:nvSpPr>
        <p:spPr>
          <a:xfrm>
            <a:off x="691978" y="1955275"/>
            <a:ext cx="10997514" cy="417367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GB" dirty="0"/>
          </a:p>
        </p:txBody>
      </p:sp>
      <p:sp>
        <p:nvSpPr>
          <p:cNvPr id="3" name="Rectangle 2"/>
          <p:cNvSpPr/>
          <p:nvPr/>
        </p:nvSpPr>
        <p:spPr>
          <a:xfrm>
            <a:off x="74141" y="1136822"/>
            <a:ext cx="11846009" cy="6214009"/>
          </a:xfrm>
          <a:prstGeom prst="rect">
            <a:avLst/>
          </a:prstGeom>
        </p:spPr>
        <p:txBody>
          <a:bodyPr wrap="square">
            <a:spAutoFit/>
          </a:bodyPr>
          <a:lstStyle/>
          <a:p>
            <a:pPr algn="ctr"/>
            <a:r>
              <a:rPr lang="en-GB" b="1" dirty="0"/>
              <a:t>Key Points/overview</a:t>
            </a:r>
          </a:p>
          <a:p>
            <a:pPr marL="342900" lvl="0" indent="-342900" algn="just">
              <a:lnSpc>
                <a:spcPct val="115000"/>
              </a:lnSpc>
              <a:spcAft>
                <a:spcPts val="600"/>
              </a:spcAft>
              <a:buFont typeface="Symbol" panose="05050102010706020507" pitchFamily="18" charset="2"/>
              <a:buChar char=""/>
            </a:pPr>
            <a:endParaRPr lang="en-GB" dirty="0">
              <a:ea typeface="Arial" panose="020B0604020202020204" pitchFamily="34" charset="0"/>
              <a:cs typeface="Times New Roman" panose="02020603050405020304" pitchFamily="18" charset="0"/>
            </a:endParaRPr>
          </a:p>
          <a:p>
            <a:pPr marL="342900" lvl="0" indent="-342900" algn="just">
              <a:lnSpc>
                <a:spcPct val="115000"/>
              </a:lnSpc>
              <a:spcAft>
                <a:spcPts val="600"/>
              </a:spcAft>
              <a:buFont typeface="Symbol" panose="05050102010706020507" pitchFamily="18" charset="2"/>
              <a:buChar char=""/>
            </a:pPr>
            <a:r>
              <a:rPr lang="en-GB" dirty="0">
                <a:cs typeface="Times New Roman" panose="02020603050405020304" pitchFamily="18" charset="0"/>
              </a:rPr>
              <a:t>The programme is led/coordinated by a senior LA Officer</a:t>
            </a:r>
          </a:p>
          <a:p>
            <a:pPr marL="342900" lvl="0" indent="-342900" algn="just">
              <a:lnSpc>
                <a:spcPct val="115000"/>
              </a:lnSpc>
              <a:spcAft>
                <a:spcPts val="600"/>
              </a:spcAft>
              <a:buFont typeface="Symbol" panose="05050102010706020507" pitchFamily="18" charset="2"/>
              <a:buChar char=""/>
            </a:pPr>
            <a:r>
              <a:rPr lang="en-GB" dirty="0">
                <a:cs typeface="Times New Roman" panose="02020603050405020304" pitchFamily="18" charset="0"/>
              </a:rPr>
              <a:t>All peer leaders complete a period of training either through shadowing an experienced peer leader for a full academic year</a:t>
            </a:r>
          </a:p>
          <a:p>
            <a:pPr marL="342900" lvl="0" indent="-342900" algn="just">
              <a:lnSpc>
                <a:spcPct val="115000"/>
              </a:lnSpc>
              <a:spcAft>
                <a:spcPts val="600"/>
              </a:spcAft>
              <a:buFont typeface="Symbol" panose="05050102010706020507" pitchFamily="18" charset="2"/>
              <a:buChar char=""/>
            </a:pPr>
            <a:r>
              <a:rPr lang="en-GB" dirty="0">
                <a:cs typeface="Times New Roman" panose="02020603050405020304" pitchFamily="18" charset="0"/>
              </a:rPr>
              <a:t>All participating schools receive 3 visits/year from their peer leader - generally one/term</a:t>
            </a:r>
          </a:p>
          <a:p>
            <a:pPr marL="342900" lvl="0" indent="-342900" algn="just">
              <a:lnSpc>
                <a:spcPct val="115000"/>
              </a:lnSpc>
              <a:spcAft>
                <a:spcPts val="600"/>
              </a:spcAft>
              <a:buFont typeface="Symbol" panose="05050102010706020507" pitchFamily="18" charset="2"/>
              <a:buChar char=""/>
            </a:pPr>
            <a:r>
              <a:rPr lang="en-GB" dirty="0">
                <a:cs typeface="Times New Roman" panose="02020603050405020304" pitchFamily="18" charset="0"/>
              </a:rPr>
              <a:t>There is an expectation that the chair of governors attends the autumn and summer term visit if at all possible</a:t>
            </a:r>
          </a:p>
          <a:p>
            <a:pPr marL="342900" lvl="0" indent="-342900" algn="just">
              <a:lnSpc>
                <a:spcPct val="115000"/>
              </a:lnSpc>
              <a:spcAft>
                <a:spcPts val="600"/>
              </a:spcAft>
              <a:buFont typeface="Symbol" panose="05050102010706020507" pitchFamily="18" charset="2"/>
              <a:buChar char=""/>
            </a:pPr>
            <a:r>
              <a:rPr lang="en-GB" dirty="0">
                <a:cs typeface="Times New Roman" panose="02020603050405020304" pitchFamily="18" charset="0"/>
              </a:rPr>
              <a:t>All visits are written up in a specific format. Completed reports are circulated to the headteacher, chair of governors and the LA officer responsible for the school</a:t>
            </a:r>
          </a:p>
          <a:p>
            <a:pPr marL="342900" lvl="0" indent="-342900" algn="just">
              <a:lnSpc>
                <a:spcPct val="115000"/>
              </a:lnSpc>
              <a:spcAft>
                <a:spcPts val="600"/>
              </a:spcAft>
              <a:buFont typeface="Symbol" panose="05050102010706020507" pitchFamily="18" charset="2"/>
              <a:buChar char=""/>
            </a:pPr>
            <a:r>
              <a:rPr lang="en-GB" dirty="0">
                <a:cs typeface="Times New Roman" panose="02020603050405020304" pitchFamily="18" charset="0"/>
              </a:rPr>
              <a:t>All participating schools are provided with a handbook which is updated annually</a:t>
            </a:r>
          </a:p>
          <a:p>
            <a:pPr marL="342900" lvl="0" indent="-342900" algn="just">
              <a:lnSpc>
                <a:spcPct val="115000"/>
              </a:lnSpc>
              <a:spcAft>
                <a:spcPts val="600"/>
              </a:spcAft>
              <a:buFont typeface="Symbol" panose="05050102010706020507" pitchFamily="18" charset="2"/>
              <a:buChar char=""/>
            </a:pPr>
            <a:r>
              <a:rPr lang="en-GB" dirty="0">
                <a:cs typeface="Times New Roman" panose="02020603050405020304" pitchFamily="18" charset="0"/>
              </a:rPr>
              <a:t>All peer leaders are required to attend the annual Peer Leader Conference</a:t>
            </a:r>
          </a:p>
          <a:p>
            <a:pPr marL="342900" lvl="0" indent="-342900" algn="just">
              <a:lnSpc>
                <a:spcPct val="115000"/>
              </a:lnSpc>
              <a:spcAft>
                <a:spcPts val="600"/>
              </a:spcAft>
              <a:buFont typeface="Symbol" panose="05050102010706020507" pitchFamily="18" charset="2"/>
              <a:buChar char=""/>
            </a:pPr>
            <a:r>
              <a:rPr lang="en-GB" dirty="0">
                <a:cs typeface="Times New Roman" panose="02020603050405020304" pitchFamily="18" charset="0"/>
              </a:rPr>
              <a:t>Unfortunately, schools are no longer paid for the headteacher completing peer leader visits due to the loss of funding. Nevertheless, the programme continues to move from strength to strength and the number of participating schools grows year on year – 63/79 school currently being fully involved</a:t>
            </a:r>
          </a:p>
          <a:p>
            <a:pPr marL="342900" lvl="0" indent="-342900" algn="just">
              <a:lnSpc>
                <a:spcPct val="115000"/>
              </a:lnSpc>
              <a:spcAft>
                <a:spcPts val="600"/>
              </a:spcAft>
              <a:buFont typeface="Symbol" panose="05050102010706020507" pitchFamily="18" charset="2"/>
              <a:buChar char=""/>
            </a:pPr>
            <a:endParaRPr lang="en-GB" dirty="0"/>
          </a:p>
          <a:p>
            <a:endParaRPr lang="en-GB" sz="2000" dirty="0"/>
          </a:p>
          <a:p>
            <a:pPr marL="457200" indent="-457200">
              <a:buAutoNum type="arabicPeriod"/>
            </a:pPr>
            <a:endParaRPr lang="en-GB" sz="2000" dirty="0"/>
          </a:p>
        </p:txBody>
      </p:sp>
    </p:spTree>
    <p:extLst>
      <p:ext uri="{BB962C8B-B14F-4D97-AF65-F5344CB8AC3E}">
        <p14:creationId xmlns:p14="http://schemas.microsoft.com/office/powerpoint/2010/main" val="1506659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arn(inVertic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arn(inVertical)">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arn(inVertical)">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barn(inVertical)">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barn(inVertical)">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barn(inVertical)">
                                      <p:cBhvr>
                                        <p:cTn id="4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217773" y="1425145"/>
            <a:ext cx="184731" cy="369332"/>
          </a:xfrm>
          <a:prstGeom prst="rect">
            <a:avLst/>
          </a:prstGeom>
          <a:noFill/>
        </p:spPr>
        <p:txBody>
          <a:bodyPr wrap="none" rtlCol="0">
            <a:spAutoFit/>
          </a:bodyPr>
          <a:lstStyle/>
          <a:p>
            <a:endParaRPr lang="en-GB"/>
          </a:p>
        </p:txBody>
      </p:sp>
      <p:sp>
        <p:nvSpPr>
          <p:cNvPr id="4" name="Subtitle 3"/>
          <p:cNvSpPr txBox="1">
            <a:spLocks/>
          </p:cNvSpPr>
          <p:nvPr/>
        </p:nvSpPr>
        <p:spPr>
          <a:xfrm>
            <a:off x="535458" y="786715"/>
            <a:ext cx="11154033" cy="63842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b="1" dirty="0"/>
              <a:t>The </a:t>
            </a:r>
            <a:r>
              <a:rPr lang="en-GB" sz="2800" b="1" dirty="0"/>
              <a:t>North Lincolnshire ‘Big Six’</a:t>
            </a:r>
          </a:p>
          <a:p>
            <a:pPr marL="0" indent="0" algn="ctr">
              <a:buNone/>
            </a:pPr>
            <a:r>
              <a:rPr lang="en-GB" b="1" dirty="0"/>
              <a:t> </a:t>
            </a:r>
          </a:p>
        </p:txBody>
      </p:sp>
      <p:sp>
        <p:nvSpPr>
          <p:cNvPr id="6" name="Subtitle 3"/>
          <p:cNvSpPr txBox="1">
            <a:spLocks/>
          </p:cNvSpPr>
          <p:nvPr/>
        </p:nvSpPr>
        <p:spPr>
          <a:xfrm>
            <a:off x="691977" y="1955276"/>
            <a:ext cx="11228173" cy="411600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GB" dirty="0"/>
          </a:p>
        </p:txBody>
      </p:sp>
      <p:sp>
        <p:nvSpPr>
          <p:cNvPr id="7" name="Subtitle 3"/>
          <p:cNvSpPr txBox="1">
            <a:spLocks/>
          </p:cNvSpPr>
          <p:nvPr/>
        </p:nvSpPr>
        <p:spPr>
          <a:xfrm>
            <a:off x="271850" y="1955275"/>
            <a:ext cx="11417642" cy="417367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GB" dirty="0"/>
          </a:p>
        </p:txBody>
      </p:sp>
      <p:sp>
        <p:nvSpPr>
          <p:cNvPr id="3" name="Rectangle 2"/>
          <p:cNvSpPr/>
          <p:nvPr/>
        </p:nvSpPr>
        <p:spPr>
          <a:xfrm>
            <a:off x="321276" y="1532468"/>
            <a:ext cx="11598874" cy="707886"/>
          </a:xfrm>
          <a:prstGeom prst="rect">
            <a:avLst/>
          </a:prstGeom>
        </p:spPr>
        <p:txBody>
          <a:bodyPr wrap="square">
            <a:spAutoFit/>
          </a:bodyPr>
          <a:lstStyle/>
          <a:p>
            <a:endParaRPr lang="en-GB" sz="2000" dirty="0"/>
          </a:p>
          <a:p>
            <a:pPr marL="457200" indent="-457200">
              <a:buAutoNum type="arabicPeriod"/>
            </a:pPr>
            <a:endParaRPr lang="en-GB" sz="2000" dirty="0"/>
          </a:p>
        </p:txBody>
      </p:sp>
      <p:sp>
        <p:nvSpPr>
          <p:cNvPr id="8" name="TextBox 7">
            <a:extLst>
              <a:ext uri="{FF2B5EF4-FFF2-40B4-BE49-F238E27FC236}">
                <a16:creationId xmlns:a16="http://schemas.microsoft.com/office/drawing/2014/main" id="{9351B632-C6F4-4B99-A9DD-4CFC982972BE}"/>
              </a:ext>
            </a:extLst>
          </p:cNvPr>
          <p:cNvSpPr txBox="1"/>
          <p:nvPr/>
        </p:nvSpPr>
        <p:spPr>
          <a:xfrm>
            <a:off x="205946" y="1210962"/>
            <a:ext cx="11846012" cy="5354415"/>
          </a:xfrm>
          <a:prstGeom prst="rect">
            <a:avLst/>
          </a:prstGeom>
          <a:noFill/>
        </p:spPr>
        <p:txBody>
          <a:bodyPr wrap="square">
            <a:spAutoFit/>
          </a:bodyPr>
          <a:lstStyle/>
          <a:p>
            <a:pPr algn="just">
              <a:lnSpc>
                <a:spcPct val="115000"/>
              </a:lnSpc>
              <a:spcAft>
                <a:spcPts val="1200"/>
              </a:spcAft>
            </a:pPr>
            <a:r>
              <a:rPr lang="en-GB" sz="2000" dirty="0">
                <a:solidFill>
                  <a:srgbClr val="37424A"/>
                </a:solidFill>
                <a:ea typeface="Arial" panose="020B0604020202020204" pitchFamily="34" charset="0"/>
                <a:cs typeface="Times New Roman" panose="02020603050405020304" pitchFamily="18" charset="0"/>
              </a:rPr>
              <a:t>The six priorities evolved through a series of discussions, including one with the Lead HMI for the region, where a ‘mismatch’ has been identified between our very positive Ofsted profile and our recent outcomes data </a:t>
            </a:r>
            <a:r>
              <a:rPr lang="en-GB" sz="2000" dirty="0">
                <a:ea typeface="Arial" panose="020B0604020202020204" pitchFamily="34" charset="0"/>
                <a:cs typeface="Times New Roman" panose="02020603050405020304" pitchFamily="18" charset="0"/>
              </a:rPr>
              <a:t>(some of which sits in the lowest two quartiles when compared to national averages). </a:t>
            </a:r>
            <a:r>
              <a:rPr lang="en-GB" sz="2000" dirty="0">
                <a:solidFill>
                  <a:srgbClr val="37424A"/>
                </a:solidFill>
                <a:ea typeface="Arial" panose="020B0604020202020204" pitchFamily="34" charset="0"/>
                <a:cs typeface="Times New Roman" panose="02020603050405020304" pitchFamily="18" charset="0"/>
              </a:rPr>
              <a:t>The priorities will continue to underpin our work throughout this academic year (and potentially beyond) and once again form the focal point of this conference. The priorities are as follows:</a:t>
            </a:r>
            <a:endParaRPr lang="en-GB" sz="2000" dirty="0">
              <a:ea typeface="Arial" panose="020B0604020202020204" pitchFamily="34" charset="0"/>
              <a:cs typeface="Times New Roman" panose="02020603050405020304" pitchFamily="18" charset="0"/>
            </a:endParaRPr>
          </a:p>
          <a:p>
            <a:pPr marL="342900" lvl="0" indent="-342900" algn="just">
              <a:lnSpc>
                <a:spcPct val="115000"/>
              </a:lnSpc>
              <a:spcAft>
                <a:spcPts val="1200"/>
              </a:spcAft>
              <a:buFont typeface="Symbol" panose="05050102010706020507" pitchFamily="18" charset="2"/>
              <a:buChar char=""/>
            </a:pPr>
            <a:r>
              <a:rPr lang="en-GB" sz="2000" dirty="0">
                <a:solidFill>
                  <a:srgbClr val="37424A"/>
                </a:solidFill>
                <a:ea typeface="Arial" panose="020B0604020202020204" pitchFamily="34" charset="0"/>
                <a:cs typeface="Times New Roman" panose="02020603050405020304" pitchFamily="18" charset="0"/>
              </a:rPr>
              <a:t>Unlocking the potential of the most able</a:t>
            </a:r>
            <a:endParaRPr lang="en-GB" sz="2000" dirty="0">
              <a:ea typeface="Arial" panose="020B0604020202020204" pitchFamily="34" charset="0"/>
              <a:cs typeface="Times New Roman" panose="02020603050405020304" pitchFamily="18" charset="0"/>
            </a:endParaRPr>
          </a:p>
          <a:p>
            <a:pPr marL="342900" lvl="0" indent="-342900" algn="just">
              <a:lnSpc>
                <a:spcPct val="115000"/>
              </a:lnSpc>
              <a:spcAft>
                <a:spcPts val="1200"/>
              </a:spcAft>
              <a:buFont typeface="Symbol" panose="05050102010706020507" pitchFamily="18" charset="2"/>
              <a:buChar char=""/>
            </a:pPr>
            <a:r>
              <a:rPr lang="en-GB" sz="2000" dirty="0">
                <a:solidFill>
                  <a:srgbClr val="37424A"/>
                </a:solidFill>
                <a:ea typeface="Arial" panose="020B0604020202020204" pitchFamily="34" charset="0"/>
                <a:cs typeface="Times New Roman" panose="02020603050405020304" pitchFamily="18" charset="0"/>
              </a:rPr>
              <a:t>Developing precision, independence, and flair in children’s writing</a:t>
            </a:r>
            <a:endParaRPr lang="en-GB" sz="2000" dirty="0">
              <a:ea typeface="Arial" panose="020B0604020202020204" pitchFamily="34" charset="0"/>
              <a:cs typeface="Times New Roman" panose="02020603050405020304" pitchFamily="18" charset="0"/>
            </a:endParaRPr>
          </a:p>
          <a:p>
            <a:pPr marL="342900" lvl="0" indent="-342900" algn="just">
              <a:lnSpc>
                <a:spcPct val="115000"/>
              </a:lnSpc>
              <a:spcAft>
                <a:spcPts val="1200"/>
              </a:spcAft>
              <a:buFont typeface="Symbol" panose="05050102010706020507" pitchFamily="18" charset="2"/>
              <a:buChar char=""/>
            </a:pPr>
            <a:r>
              <a:rPr lang="en-GB" sz="2000" dirty="0">
                <a:solidFill>
                  <a:srgbClr val="37424A"/>
                </a:solidFill>
                <a:ea typeface="Arial" panose="020B0604020202020204" pitchFamily="34" charset="0"/>
                <a:cs typeface="Times New Roman" panose="02020603050405020304" pitchFamily="18" charset="0"/>
              </a:rPr>
              <a:t>Getting the best out of boys</a:t>
            </a:r>
            <a:endParaRPr lang="en-GB" sz="2000" dirty="0">
              <a:ea typeface="Arial" panose="020B0604020202020204" pitchFamily="34" charset="0"/>
              <a:cs typeface="Times New Roman" panose="02020603050405020304" pitchFamily="18" charset="0"/>
            </a:endParaRPr>
          </a:p>
          <a:p>
            <a:pPr marL="342900" lvl="0" indent="-342900" algn="just">
              <a:lnSpc>
                <a:spcPct val="115000"/>
              </a:lnSpc>
              <a:spcAft>
                <a:spcPts val="1200"/>
              </a:spcAft>
              <a:buFont typeface="Symbol" panose="05050102010706020507" pitchFamily="18" charset="2"/>
              <a:buChar char=""/>
            </a:pPr>
            <a:r>
              <a:rPr lang="en-GB" sz="2000" dirty="0">
                <a:solidFill>
                  <a:srgbClr val="37424A"/>
                </a:solidFill>
                <a:ea typeface="Arial" panose="020B0604020202020204" pitchFamily="34" charset="0"/>
                <a:cs typeface="Times New Roman" panose="02020603050405020304" pitchFamily="18" charset="0"/>
              </a:rPr>
              <a:t>Maximising academic attainment and progress for SEND &amp; EAL children</a:t>
            </a:r>
            <a:endParaRPr lang="en-GB" sz="2000" dirty="0">
              <a:ea typeface="Arial" panose="020B0604020202020204" pitchFamily="34" charset="0"/>
              <a:cs typeface="Times New Roman" panose="02020603050405020304" pitchFamily="18" charset="0"/>
            </a:endParaRPr>
          </a:p>
          <a:p>
            <a:pPr marL="342900" lvl="0" indent="-342900" algn="just">
              <a:lnSpc>
                <a:spcPct val="115000"/>
              </a:lnSpc>
              <a:spcAft>
                <a:spcPts val="1200"/>
              </a:spcAft>
              <a:buFont typeface="Symbol" panose="05050102010706020507" pitchFamily="18" charset="2"/>
              <a:buChar char=""/>
            </a:pPr>
            <a:r>
              <a:rPr lang="en-GB" sz="2000" dirty="0">
                <a:solidFill>
                  <a:srgbClr val="37424A"/>
                </a:solidFill>
                <a:ea typeface="Arial" panose="020B0604020202020204" pitchFamily="34" charset="0"/>
                <a:cs typeface="Times New Roman" panose="02020603050405020304" pitchFamily="18" charset="0"/>
              </a:rPr>
              <a:t>Improving provision and outcomes for Key Stage 1 children</a:t>
            </a:r>
            <a:endParaRPr lang="en-GB" sz="2000" dirty="0">
              <a:ea typeface="Arial" panose="020B0604020202020204" pitchFamily="34" charset="0"/>
              <a:cs typeface="Times New Roman" panose="02020603050405020304" pitchFamily="18" charset="0"/>
            </a:endParaRPr>
          </a:p>
          <a:p>
            <a:pPr marL="342900" lvl="0" indent="-342900" algn="just">
              <a:lnSpc>
                <a:spcPct val="115000"/>
              </a:lnSpc>
              <a:spcAft>
                <a:spcPts val="1200"/>
              </a:spcAft>
              <a:buFont typeface="Symbol" panose="05050102010706020507" pitchFamily="18" charset="2"/>
              <a:buChar char=""/>
            </a:pPr>
            <a:r>
              <a:rPr lang="en-GB" sz="2000" dirty="0">
                <a:solidFill>
                  <a:srgbClr val="37424A"/>
                </a:solidFill>
                <a:ea typeface="Arial" panose="020B0604020202020204" pitchFamily="34" charset="0"/>
                <a:cs typeface="Times New Roman" panose="02020603050405020304" pitchFamily="18" charset="0"/>
              </a:rPr>
              <a:t>Driving attendance and reducing persistent absenteeism in our schools</a:t>
            </a:r>
            <a:endParaRPr lang="en-GB" sz="2000" dirty="0">
              <a:ea typeface="Arial" panose="020B0604020202020204" pitchFamily="34" charset="0"/>
              <a:cs typeface="Times New Roman" panose="02020603050405020304" pitchFamily="18" charset="0"/>
            </a:endParaRPr>
          </a:p>
          <a:p>
            <a:pPr lvl="0">
              <a:lnSpc>
                <a:spcPct val="115000"/>
              </a:lnSpc>
              <a:spcAft>
                <a:spcPts val="600"/>
              </a:spcAft>
            </a:pPr>
            <a:endParaRPr lang="en-GB" dirty="0"/>
          </a:p>
        </p:txBody>
      </p:sp>
    </p:spTree>
    <p:extLst>
      <p:ext uri="{BB962C8B-B14F-4D97-AF65-F5344CB8AC3E}">
        <p14:creationId xmlns:p14="http://schemas.microsoft.com/office/powerpoint/2010/main" val="3968432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arn(inVertical)">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barn(inVertical)">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barn(inVertical)">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barn(inVertical)">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barn(inVertical)">
                                      <p:cBhvr>
                                        <p:cTn id="27" dur="500"/>
                                        <p:tgtEl>
                                          <p:spTgt spid="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8">
                                            <p:txEl>
                                              <p:pRg st="5" end="5"/>
                                            </p:txEl>
                                          </p:spTgt>
                                        </p:tgtEl>
                                        <p:attrNameLst>
                                          <p:attrName>style.visibility</p:attrName>
                                        </p:attrNameLst>
                                      </p:cBhvr>
                                      <p:to>
                                        <p:strVal val="visible"/>
                                      </p:to>
                                    </p:set>
                                    <p:animEffect transition="in" filter="barn(inVertical)">
                                      <p:cBhvr>
                                        <p:cTn id="32" dur="500"/>
                                        <p:tgtEl>
                                          <p:spTgt spid="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8">
                                            <p:txEl>
                                              <p:pRg st="6" end="6"/>
                                            </p:txEl>
                                          </p:spTgt>
                                        </p:tgtEl>
                                        <p:attrNameLst>
                                          <p:attrName>style.visibility</p:attrName>
                                        </p:attrNameLst>
                                      </p:cBhvr>
                                      <p:to>
                                        <p:strVal val="visible"/>
                                      </p:to>
                                    </p:set>
                                    <p:animEffect transition="in" filter="barn(inVertical)">
                                      <p:cBhvr>
                                        <p:cTn id="37" dur="500"/>
                                        <p:tgtEl>
                                          <p:spTgt spid="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009" y="631767"/>
            <a:ext cx="11731557" cy="4903522"/>
          </a:xfrm>
          <a:prstGeom prst="rect">
            <a:avLst/>
          </a:prstGeom>
          <a:noFill/>
        </p:spPr>
        <p:txBody>
          <a:bodyPr wrap="square" rtlCol="0">
            <a:spAutoFit/>
          </a:bodyPr>
          <a:lstStyle/>
          <a:p>
            <a:pPr lvl="0"/>
            <a:r>
              <a:rPr lang="en-GB" sz="3200" b="1" dirty="0">
                <a:solidFill>
                  <a:srgbClr val="000000"/>
                </a:solidFill>
              </a:rPr>
              <a:t>The Graduated Approach</a:t>
            </a:r>
          </a:p>
          <a:p>
            <a:pPr lvl="0"/>
            <a:endParaRPr lang="en-GB" sz="3200" dirty="0">
              <a:ea typeface="Arial" panose="020B0604020202020204" pitchFamily="34" charset="0"/>
              <a:cs typeface="Arial" panose="020B0604020202020204" pitchFamily="34" charset="0"/>
            </a:endParaRPr>
          </a:p>
          <a:p>
            <a:pPr marL="342900" lvl="0" indent="-342900" algn="just">
              <a:lnSpc>
                <a:spcPct val="115000"/>
              </a:lnSpc>
              <a:spcAft>
                <a:spcPts val="600"/>
              </a:spcAft>
              <a:buFont typeface="Symbol" panose="05050102010706020507" pitchFamily="18" charset="2"/>
              <a:buChar char=""/>
            </a:pPr>
            <a:r>
              <a:rPr lang="en-GB" sz="2000" dirty="0">
                <a:ea typeface="Arial" panose="020B0604020202020204" pitchFamily="34" charset="0"/>
                <a:cs typeface="Arial" panose="020B0604020202020204" pitchFamily="34" charset="0"/>
              </a:rPr>
              <a:t>During the autumn visit all those present will discuss and agree the school’s position on the graduated approach. This should be informed by the RAG rating completed in the first section of the meeting, a learning walk and any other evidence deemed to be relevant</a:t>
            </a:r>
            <a:endParaRPr lang="en-GB" sz="1600" dirty="0">
              <a:ea typeface="Arial" panose="020B0604020202020204" pitchFamily="34" charset="0"/>
              <a:cs typeface="Times New Roman" panose="02020603050405020304" pitchFamily="18" charset="0"/>
            </a:endParaRPr>
          </a:p>
          <a:p>
            <a:pPr marL="342900" lvl="0" indent="-342900" algn="just">
              <a:lnSpc>
                <a:spcPct val="115000"/>
              </a:lnSpc>
              <a:spcAft>
                <a:spcPts val="600"/>
              </a:spcAft>
              <a:buFont typeface="Symbol" panose="05050102010706020507" pitchFamily="18" charset="2"/>
              <a:buChar char=""/>
            </a:pPr>
            <a:r>
              <a:rPr lang="en-GB" sz="2000" dirty="0">
                <a:ea typeface="Arial" panose="020B0604020202020204" pitchFamily="34" charset="0"/>
                <a:cs typeface="Arial" panose="020B0604020202020204" pitchFamily="34" charset="0"/>
              </a:rPr>
              <a:t>During this section of the visit the peer leader and/or lead officer will undertake a ‘walk around the school’ with the headteacher – this will provide a context for the outcome of the evaluation</a:t>
            </a:r>
            <a:endParaRPr lang="en-GB" sz="1600" dirty="0">
              <a:ea typeface="Arial" panose="020B0604020202020204" pitchFamily="34" charset="0"/>
              <a:cs typeface="Times New Roman" panose="02020603050405020304" pitchFamily="18" charset="0"/>
            </a:endParaRPr>
          </a:p>
          <a:p>
            <a:pPr marL="342900" lvl="0" indent="-342900" algn="just">
              <a:lnSpc>
                <a:spcPct val="115000"/>
              </a:lnSpc>
              <a:spcAft>
                <a:spcPts val="600"/>
              </a:spcAft>
              <a:buFont typeface="Symbol" panose="05050102010706020507" pitchFamily="18" charset="2"/>
              <a:buChar char=""/>
            </a:pPr>
            <a:r>
              <a:rPr lang="en-GB" sz="2000" dirty="0">
                <a:ea typeface="Arial" panose="020B0604020202020204" pitchFamily="34" charset="0"/>
                <a:cs typeface="Arial" panose="020B0604020202020204" pitchFamily="34" charset="0"/>
              </a:rPr>
              <a:t>Any further support will be agreed and recorded</a:t>
            </a:r>
            <a:endParaRPr lang="en-GB" sz="1600" dirty="0">
              <a:ea typeface="Arial" panose="020B0604020202020204" pitchFamily="34" charset="0"/>
              <a:cs typeface="Times New Roman" panose="02020603050405020304" pitchFamily="18" charset="0"/>
            </a:endParaRPr>
          </a:p>
          <a:p>
            <a:pPr marL="342900" lvl="0" indent="-342900" algn="just">
              <a:lnSpc>
                <a:spcPct val="115000"/>
              </a:lnSpc>
              <a:spcAft>
                <a:spcPts val="600"/>
              </a:spcAft>
              <a:buFont typeface="Symbol" panose="05050102010706020507" pitchFamily="18" charset="2"/>
              <a:buChar char=""/>
            </a:pPr>
            <a:r>
              <a:rPr lang="en-GB" sz="2000" dirty="0">
                <a:ea typeface="Arial" panose="020B0604020202020204" pitchFamily="34" charset="0"/>
                <a:cs typeface="Arial" panose="020B0604020202020204" pitchFamily="34" charset="0"/>
              </a:rPr>
              <a:t>The Graduated Approach positions are as follows:</a:t>
            </a:r>
          </a:p>
          <a:p>
            <a:pPr lvl="0" algn="just">
              <a:lnSpc>
                <a:spcPct val="115000"/>
              </a:lnSpc>
              <a:spcAft>
                <a:spcPts val="600"/>
              </a:spcAft>
            </a:pPr>
            <a:r>
              <a:rPr lang="en-GB" sz="2000" dirty="0">
                <a:latin typeface="Arial" panose="020B0604020202020204" pitchFamily="34" charset="0"/>
                <a:ea typeface="Arial" panose="020B0604020202020204" pitchFamily="34" charset="0"/>
                <a:cs typeface="Arial" panose="020B0604020202020204" pitchFamily="34" charset="0"/>
              </a:rPr>
              <a:t> </a:t>
            </a:r>
            <a:endParaRPr lang="en-GB" sz="1400" dirty="0">
              <a:latin typeface="Arial" panose="020B0604020202020204" pitchFamily="34" charset="0"/>
              <a:ea typeface="Arial" panose="020B0604020202020204" pitchFamily="34" charset="0"/>
              <a:cs typeface="Times New Roman" panose="02020603050405020304" pitchFamily="18" charset="0"/>
            </a:endParaRPr>
          </a:p>
          <a:p>
            <a:pPr lvl="0">
              <a:lnSpc>
                <a:spcPct val="115000"/>
              </a:lnSpc>
              <a:spcAft>
                <a:spcPts val="600"/>
              </a:spcAft>
            </a:pPr>
            <a:br>
              <a:rPr lang="en-GB" dirty="0"/>
            </a:br>
            <a:endParaRPr lang="en-GB" dirty="0"/>
          </a:p>
        </p:txBody>
      </p:sp>
      <p:graphicFrame>
        <p:nvGraphicFramePr>
          <p:cNvPr id="3" name="Table 2">
            <a:extLst>
              <a:ext uri="{FF2B5EF4-FFF2-40B4-BE49-F238E27FC236}">
                <a16:creationId xmlns:a16="http://schemas.microsoft.com/office/drawing/2014/main" id="{E561978C-4865-464D-9B4C-E515E0A15C41}"/>
              </a:ext>
            </a:extLst>
          </p:cNvPr>
          <p:cNvGraphicFramePr>
            <a:graphicFrameLocks noGrp="1"/>
          </p:cNvGraphicFramePr>
          <p:nvPr/>
        </p:nvGraphicFramePr>
        <p:xfrm>
          <a:off x="1177047" y="4426085"/>
          <a:ext cx="10058403" cy="1721796"/>
        </p:xfrm>
        <a:graphic>
          <a:graphicData uri="http://schemas.openxmlformats.org/drawingml/2006/table">
            <a:tbl>
              <a:tblPr firstRow="1" firstCol="1" bandRow="1"/>
              <a:tblGrid>
                <a:gridCol w="2011095">
                  <a:extLst>
                    <a:ext uri="{9D8B030D-6E8A-4147-A177-3AD203B41FA5}">
                      <a16:colId xmlns:a16="http://schemas.microsoft.com/office/drawing/2014/main" val="1233335179"/>
                    </a:ext>
                  </a:extLst>
                </a:gridCol>
                <a:gridCol w="2012071">
                  <a:extLst>
                    <a:ext uri="{9D8B030D-6E8A-4147-A177-3AD203B41FA5}">
                      <a16:colId xmlns:a16="http://schemas.microsoft.com/office/drawing/2014/main" val="1063692710"/>
                    </a:ext>
                  </a:extLst>
                </a:gridCol>
                <a:gridCol w="2011095">
                  <a:extLst>
                    <a:ext uri="{9D8B030D-6E8A-4147-A177-3AD203B41FA5}">
                      <a16:colId xmlns:a16="http://schemas.microsoft.com/office/drawing/2014/main" val="870654809"/>
                    </a:ext>
                  </a:extLst>
                </a:gridCol>
                <a:gridCol w="2012071">
                  <a:extLst>
                    <a:ext uri="{9D8B030D-6E8A-4147-A177-3AD203B41FA5}">
                      <a16:colId xmlns:a16="http://schemas.microsoft.com/office/drawing/2014/main" val="1827296887"/>
                    </a:ext>
                  </a:extLst>
                </a:gridCol>
                <a:gridCol w="2012071">
                  <a:extLst>
                    <a:ext uri="{9D8B030D-6E8A-4147-A177-3AD203B41FA5}">
                      <a16:colId xmlns:a16="http://schemas.microsoft.com/office/drawing/2014/main" val="505309496"/>
                    </a:ext>
                  </a:extLst>
                </a:gridCol>
              </a:tblGrid>
              <a:tr h="1038744">
                <a:tc>
                  <a:txBody>
                    <a:bodyPr/>
                    <a:lstStyle/>
                    <a:p>
                      <a:pPr algn="ctr">
                        <a:lnSpc>
                          <a:spcPct val="115000"/>
                        </a:lnSpc>
                        <a:spcAft>
                          <a:spcPts val="300"/>
                        </a:spcAft>
                      </a:pPr>
                      <a:r>
                        <a:rPr lang="en-GB" sz="1200" b="1">
                          <a:effectLst/>
                          <a:latin typeface="Arial" panose="020B0604020202020204" pitchFamily="34" charset="0"/>
                          <a:ea typeface="Arial" panose="020B0604020202020204" pitchFamily="34" charset="0"/>
                          <a:cs typeface="Times New Roman" panose="02020603050405020304" pitchFamily="18" charset="0"/>
                        </a:rPr>
                        <a:t>High Intervention</a:t>
                      </a:r>
                      <a:endParaRPr lang="en-GB" sz="1100" b="1">
                        <a:effectLst/>
                        <a:latin typeface="Arial" panose="020B0604020202020204" pitchFamily="34" charset="0"/>
                        <a:ea typeface="Arial" panose="020B0604020202020204" pitchFamily="34" charset="0"/>
                        <a:cs typeface="Times New Roman" panose="02020603050405020304" pitchFamily="18" charset="0"/>
                      </a:endParaRPr>
                    </a:p>
                  </a:txBody>
                  <a:tcPr marL="36195" marR="36195"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300"/>
                        </a:spcAft>
                      </a:pPr>
                      <a:r>
                        <a:rPr lang="en-GB" sz="1200" b="1">
                          <a:effectLst/>
                          <a:latin typeface="Arial" panose="020B0604020202020204" pitchFamily="34" charset="0"/>
                          <a:ea typeface="Arial" panose="020B0604020202020204" pitchFamily="34" charset="0"/>
                          <a:cs typeface="Times New Roman" panose="02020603050405020304" pitchFamily="18" charset="0"/>
                        </a:rPr>
                        <a:t>Monitoring and Support</a:t>
                      </a:r>
                      <a:endParaRPr lang="en-GB" sz="1100" b="1">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300"/>
                        </a:spcAft>
                      </a:pPr>
                      <a:r>
                        <a:rPr lang="en-GB" sz="1200" b="1" dirty="0">
                          <a:effectLst/>
                          <a:latin typeface="Arial" panose="020B0604020202020204" pitchFamily="34" charset="0"/>
                          <a:ea typeface="Arial" panose="020B0604020202020204" pitchFamily="34" charset="0"/>
                          <a:cs typeface="Times New Roman" panose="02020603050405020304" pitchFamily="18" charset="0"/>
                        </a:rPr>
                        <a:t>Supporting Improvement</a:t>
                      </a:r>
                      <a:endParaRPr lang="en-GB" sz="1100" b="1"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300"/>
                        </a:spcAft>
                      </a:pPr>
                      <a:r>
                        <a:rPr lang="en-GB" sz="1200" b="1">
                          <a:effectLst/>
                          <a:latin typeface="Arial" panose="020B0604020202020204" pitchFamily="34" charset="0"/>
                          <a:ea typeface="Arial" panose="020B0604020202020204" pitchFamily="34" charset="0"/>
                          <a:cs typeface="Times New Roman" panose="02020603050405020304" pitchFamily="18" charset="0"/>
                        </a:rPr>
                        <a:t>Sustaining Improvement</a:t>
                      </a:r>
                      <a:endParaRPr lang="en-GB" sz="1100" b="1">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300"/>
                        </a:spcAft>
                      </a:pPr>
                      <a:r>
                        <a:rPr lang="en-GB" sz="1200" b="1">
                          <a:effectLst/>
                          <a:latin typeface="Arial" panose="020B0604020202020204" pitchFamily="34" charset="0"/>
                          <a:ea typeface="Arial" panose="020B0604020202020204" pitchFamily="34" charset="0"/>
                          <a:cs typeface="Times New Roman" panose="02020603050405020304" pitchFamily="18" charset="0"/>
                        </a:rPr>
                        <a:t>Self-Sustaining </a:t>
                      </a:r>
                      <a:endParaRPr lang="en-GB" sz="1100" b="1">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7228396"/>
                  </a:ext>
                </a:extLst>
              </a:tr>
              <a:tr h="683052">
                <a:tc gridSpan="2">
                  <a:txBody>
                    <a:bodyPr/>
                    <a:lstStyle/>
                    <a:p>
                      <a:pPr algn="ctr">
                        <a:lnSpc>
                          <a:spcPct val="115000"/>
                        </a:lnSpc>
                        <a:spcAft>
                          <a:spcPts val="300"/>
                        </a:spcAft>
                      </a:pPr>
                      <a:r>
                        <a:rPr lang="en-GB" sz="1200" b="1">
                          <a:solidFill>
                            <a:srgbClr val="000000"/>
                          </a:solidFill>
                          <a:effectLst/>
                          <a:latin typeface="Arial" panose="020B0604020202020204" pitchFamily="34" charset="0"/>
                          <a:ea typeface="Arial" panose="020B0604020202020204" pitchFamily="34" charset="0"/>
                          <a:cs typeface="Times New Roman" panose="02020603050405020304" pitchFamily="18" charset="0"/>
                        </a:rPr>
                        <a:t>High Risk</a:t>
                      </a:r>
                      <a:endParaRPr lang="en-GB" sz="1100" b="1">
                        <a:effectLst/>
                        <a:latin typeface="Arial" panose="020B0604020202020204" pitchFamily="34" charset="0"/>
                        <a:ea typeface="Arial" panose="020B0604020202020204" pitchFamily="34" charset="0"/>
                        <a:cs typeface="Times New Roman" panose="02020603050405020304" pitchFamily="18" charset="0"/>
                      </a:endParaRPr>
                    </a:p>
                  </a:txBody>
                  <a:tcPr marL="36195" marR="36195"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hMerge="1">
                  <a:txBody>
                    <a:bodyPr/>
                    <a:lstStyle/>
                    <a:p>
                      <a:endParaRPr lang="en-GB"/>
                    </a:p>
                  </a:txBody>
                  <a:tcPr/>
                </a:tc>
                <a:tc>
                  <a:txBody>
                    <a:bodyPr/>
                    <a:lstStyle/>
                    <a:p>
                      <a:pPr algn="ctr">
                        <a:lnSpc>
                          <a:spcPct val="115000"/>
                        </a:lnSpc>
                        <a:spcAft>
                          <a:spcPts val="300"/>
                        </a:spcAft>
                      </a:pPr>
                      <a:r>
                        <a:rPr lang="en-GB" sz="1200" b="1"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Medium Risk</a:t>
                      </a:r>
                      <a:endParaRPr lang="en-GB" sz="1100" b="1"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gridSpan="2">
                  <a:txBody>
                    <a:bodyPr/>
                    <a:lstStyle/>
                    <a:p>
                      <a:pPr algn="ctr">
                        <a:lnSpc>
                          <a:spcPct val="115000"/>
                        </a:lnSpc>
                        <a:spcAft>
                          <a:spcPts val="300"/>
                        </a:spcAft>
                      </a:pPr>
                      <a:r>
                        <a:rPr lang="en-GB" sz="1200" b="1"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Low Risk</a:t>
                      </a:r>
                      <a:endParaRPr lang="en-GB" sz="1100" b="1"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hMerge="1">
                  <a:txBody>
                    <a:bodyPr/>
                    <a:lstStyle/>
                    <a:p>
                      <a:endParaRPr lang="en-GB"/>
                    </a:p>
                  </a:txBody>
                  <a:tcPr/>
                </a:tc>
                <a:extLst>
                  <a:ext uri="{0D108BD9-81ED-4DB2-BD59-A6C34878D82A}">
                    <a16:rowId xmlns:a16="http://schemas.microsoft.com/office/drawing/2014/main" val="2739846131"/>
                  </a:ext>
                </a:extLst>
              </a:tr>
            </a:tbl>
          </a:graphicData>
        </a:graphic>
      </p:graphicFrame>
    </p:spTree>
    <p:extLst>
      <p:ext uri="{BB962C8B-B14F-4D97-AF65-F5344CB8AC3E}">
        <p14:creationId xmlns:p14="http://schemas.microsoft.com/office/powerpoint/2010/main" val="3545704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009" y="631767"/>
            <a:ext cx="11731557" cy="6821739"/>
          </a:xfrm>
          <a:prstGeom prst="rect">
            <a:avLst/>
          </a:prstGeom>
          <a:noFill/>
        </p:spPr>
        <p:txBody>
          <a:bodyPr wrap="square" rtlCol="0">
            <a:spAutoFit/>
          </a:bodyPr>
          <a:lstStyle/>
          <a:p>
            <a:pPr marL="342900" marR="0" lvl="0" indent="-342900" algn="just" defTabSz="914400" rtl="0" eaLnBrk="1" fontAlgn="auto" latinLnBrk="0" hangingPunct="1">
              <a:lnSpc>
                <a:spcPct val="115000"/>
              </a:lnSpc>
              <a:spcBef>
                <a:spcPts val="0"/>
              </a:spcBef>
              <a:spcAft>
                <a:spcPts val="600"/>
              </a:spcAft>
              <a:buClrTx/>
              <a:buSzTx/>
              <a:buFont typeface="Arial" panose="020B0604020202020204" pitchFamily="34" charset="0"/>
              <a:buChar char="•"/>
              <a:tabLst/>
              <a:defRPr/>
            </a:pPr>
            <a:endParaRPr kumimoji="0" lang="en-GB" sz="1900" b="0" i="0" u="none" strike="noStrike" kern="1200" cap="none" spc="0" normalizeH="0" baseline="0" noProof="0" dirty="0">
              <a:ln>
                <a:noFill/>
              </a:ln>
              <a:solidFill>
                <a:srgbClr val="000000"/>
              </a:solidFill>
              <a:effectLst/>
              <a:uLnTx/>
              <a:uFillTx/>
              <a:latin typeface="Arial" panose="020B0604020202020204" pitchFamily="34" charset="0"/>
              <a:ea typeface="Arial" panose="020B0604020202020204" pitchFamily="34" charset="0"/>
              <a:cs typeface="Arial" panose="020B0604020202020204" pitchFamily="34" charset="0"/>
            </a:endParaRPr>
          </a:p>
          <a:p>
            <a:pPr marL="342900" marR="0" lvl="0" indent="-342900" algn="just" defTabSz="914400" rtl="0" eaLnBrk="1" fontAlgn="auto" latinLnBrk="0" hangingPunct="1">
              <a:lnSpc>
                <a:spcPct val="115000"/>
              </a:lnSpc>
              <a:spcBef>
                <a:spcPts val="0"/>
              </a:spcBef>
              <a:spcAft>
                <a:spcPts val="600"/>
              </a:spcAft>
              <a:buClrTx/>
              <a:buSzTx/>
              <a:buFont typeface="Wingdings" panose="05000000000000000000" pitchFamily="2" charset="2"/>
              <a:buChar char=""/>
              <a:tabLst/>
              <a:defRPr/>
            </a:pPr>
            <a:r>
              <a:rPr kumimoji="0" lang="en-GB" sz="1800" b="1" i="0" u="none" strike="noStrike" kern="1200" cap="none" spc="0" normalizeH="0" baseline="0" noProof="0" dirty="0">
                <a:ln>
                  <a:noFill/>
                </a:ln>
                <a:solidFill>
                  <a:srgbClr val="000000"/>
                </a:solidFill>
                <a:effectLst/>
                <a:uLnTx/>
                <a:uFillTx/>
                <a:ea typeface="Arial" panose="020B0604020202020204" pitchFamily="34" charset="0"/>
                <a:cs typeface="Arial" panose="020B0604020202020204" pitchFamily="34" charset="0"/>
              </a:rPr>
              <a:t>High intervention </a:t>
            </a:r>
            <a:r>
              <a:rPr kumimoji="0" lang="en-GB" sz="1800" b="0" i="0" u="none" strike="noStrike" kern="1200" cap="none" spc="0" normalizeH="0" baseline="0" noProof="0" dirty="0">
                <a:ln>
                  <a:noFill/>
                </a:ln>
                <a:solidFill>
                  <a:srgbClr val="000000"/>
                </a:solidFill>
                <a:effectLst/>
                <a:uLnTx/>
                <a:uFillTx/>
                <a:ea typeface="Arial" panose="020B0604020202020204" pitchFamily="34" charset="0"/>
                <a:cs typeface="Arial" panose="020B0604020202020204" pitchFamily="34" charset="0"/>
              </a:rPr>
              <a:t>is a recommendation to the local authority to formally intervene or use one or more of its statutory powers of intervention, because the leadership capacity of the school to improve, even with substantial additional support, is judged to be inadequate</a:t>
            </a:r>
            <a:endParaRPr kumimoji="0" lang="en-GB" sz="1800" b="0" i="0" u="none" strike="noStrike" kern="1200" cap="none" spc="0" normalizeH="0" baseline="0" noProof="0" dirty="0">
              <a:ln>
                <a:noFill/>
              </a:ln>
              <a:solidFill>
                <a:srgbClr val="000000"/>
              </a:solidFill>
              <a:effectLst/>
              <a:uLnTx/>
              <a:uFillTx/>
              <a:ea typeface="Arial" panose="020B0604020202020204" pitchFamily="34" charset="0"/>
              <a:cs typeface="Times New Roman" panose="02020603050405020304" pitchFamily="18" charset="0"/>
            </a:endParaRPr>
          </a:p>
          <a:p>
            <a:pPr marL="342900" marR="0" lvl="0" indent="-342900" algn="just" defTabSz="914400" rtl="0" eaLnBrk="1" fontAlgn="auto" latinLnBrk="0" hangingPunct="1">
              <a:lnSpc>
                <a:spcPct val="115000"/>
              </a:lnSpc>
              <a:spcBef>
                <a:spcPts val="0"/>
              </a:spcBef>
              <a:spcAft>
                <a:spcPts val="600"/>
              </a:spcAft>
              <a:buClrTx/>
              <a:buSzTx/>
              <a:buFont typeface="Wingdings" panose="05000000000000000000" pitchFamily="2" charset="2"/>
              <a:buChar char=""/>
              <a:tabLst/>
              <a:defRPr/>
            </a:pPr>
            <a:r>
              <a:rPr kumimoji="0" lang="en-GB" sz="1800" b="1" i="0" u="none" strike="noStrike" kern="1200" cap="none" spc="0" normalizeH="0" baseline="0" noProof="0" dirty="0">
                <a:ln>
                  <a:noFill/>
                </a:ln>
                <a:solidFill>
                  <a:srgbClr val="000000"/>
                </a:solidFill>
                <a:effectLst/>
                <a:uLnTx/>
                <a:uFillTx/>
                <a:ea typeface="Arial" panose="020B0604020202020204" pitchFamily="34" charset="0"/>
                <a:cs typeface="Arial" panose="020B0604020202020204" pitchFamily="34" charset="0"/>
              </a:rPr>
              <a:t>Monitoring and support </a:t>
            </a:r>
            <a:r>
              <a:rPr kumimoji="0" lang="en-GB" sz="1800" b="0" i="0" u="none" strike="noStrike" kern="1200" cap="none" spc="0" normalizeH="0" baseline="0" noProof="0" dirty="0">
                <a:ln>
                  <a:noFill/>
                </a:ln>
                <a:solidFill>
                  <a:srgbClr val="000000"/>
                </a:solidFill>
                <a:effectLst/>
                <a:uLnTx/>
                <a:uFillTx/>
                <a:ea typeface="Arial" panose="020B0604020202020204" pitchFamily="34" charset="0"/>
                <a:cs typeface="Arial" panose="020B0604020202020204" pitchFamily="34" charset="0"/>
              </a:rPr>
              <a:t>indicates a school that is stuck or declining in terms of provision and outcomes for its pupils; at the very least the school should be offered half-termly progress team meetings, a T&amp;L and/or L&amp;M review, help with action planning and peer support/challenge for the remainder of the year</a:t>
            </a:r>
            <a:endParaRPr kumimoji="0" lang="en-GB" sz="1800" b="0" i="0" u="none" strike="noStrike" kern="1200" cap="none" spc="0" normalizeH="0" baseline="0" noProof="0" dirty="0">
              <a:ln>
                <a:noFill/>
              </a:ln>
              <a:solidFill>
                <a:srgbClr val="000000"/>
              </a:solidFill>
              <a:effectLst/>
              <a:uLnTx/>
              <a:uFillTx/>
              <a:ea typeface="Arial" panose="020B0604020202020204" pitchFamily="34" charset="0"/>
              <a:cs typeface="Times New Roman" panose="02020603050405020304" pitchFamily="18" charset="0"/>
            </a:endParaRPr>
          </a:p>
          <a:p>
            <a:pPr marL="342900" marR="0" lvl="0" indent="-342900" algn="just" defTabSz="914400" rtl="0" eaLnBrk="1" fontAlgn="auto" latinLnBrk="0" hangingPunct="1">
              <a:lnSpc>
                <a:spcPct val="115000"/>
              </a:lnSpc>
              <a:spcBef>
                <a:spcPts val="0"/>
              </a:spcBef>
              <a:spcAft>
                <a:spcPts val="600"/>
              </a:spcAft>
              <a:buClrTx/>
              <a:buSzTx/>
              <a:buFont typeface="Wingdings" panose="05000000000000000000" pitchFamily="2" charset="2"/>
              <a:buChar char=""/>
              <a:tabLst/>
              <a:defRPr/>
            </a:pPr>
            <a:r>
              <a:rPr kumimoji="0" lang="en-GB" sz="1800" b="1" i="0" u="none" strike="noStrike" kern="1200" cap="none" spc="0" normalizeH="0" baseline="0" noProof="0" dirty="0">
                <a:ln>
                  <a:noFill/>
                </a:ln>
                <a:solidFill>
                  <a:srgbClr val="000000"/>
                </a:solidFill>
                <a:effectLst/>
                <a:uLnTx/>
                <a:uFillTx/>
                <a:ea typeface="Arial" panose="020B0604020202020204" pitchFamily="34" charset="0"/>
                <a:cs typeface="Arial" panose="020B0604020202020204" pitchFamily="34" charset="0"/>
              </a:rPr>
              <a:t>Supporting improvement </a:t>
            </a:r>
            <a:r>
              <a:rPr kumimoji="0" lang="en-GB" sz="1800" b="0" i="0" u="none" strike="noStrike" kern="1200" cap="none" spc="0" normalizeH="0" baseline="0" noProof="0" dirty="0">
                <a:ln>
                  <a:noFill/>
                </a:ln>
                <a:solidFill>
                  <a:srgbClr val="000000"/>
                </a:solidFill>
                <a:effectLst/>
                <a:uLnTx/>
                <a:uFillTx/>
                <a:ea typeface="Arial" panose="020B0604020202020204" pitchFamily="34" charset="0"/>
                <a:cs typeface="Arial" panose="020B0604020202020204" pitchFamily="34" charset="0"/>
              </a:rPr>
              <a:t>refers to a school which may require improvement, but which is moving in the right direction with some “green shoots” appearing</a:t>
            </a:r>
            <a:endParaRPr kumimoji="0" lang="en-GB" sz="1800" b="0" i="0" u="none" strike="noStrike" kern="1200" cap="none" spc="0" normalizeH="0" baseline="0" noProof="0" dirty="0">
              <a:ln>
                <a:noFill/>
              </a:ln>
              <a:solidFill>
                <a:srgbClr val="000000"/>
              </a:solidFill>
              <a:effectLst/>
              <a:uLnTx/>
              <a:uFillTx/>
              <a:ea typeface="Arial" panose="020B0604020202020204" pitchFamily="34" charset="0"/>
              <a:cs typeface="Times New Roman" panose="02020603050405020304" pitchFamily="18" charset="0"/>
            </a:endParaRPr>
          </a:p>
          <a:p>
            <a:pPr marL="342900" marR="0" lvl="0" indent="-342900" algn="just" defTabSz="914400" rtl="0" eaLnBrk="1" fontAlgn="auto" latinLnBrk="0" hangingPunct="1">
              <a:lnSpc>
                <a:spcPct val="115000"/>
              </a:lnSpc>
              <a:spcBef>
                <a:spcPts val="0"/>
              </a:spcBef>
              <a:spcAft>
                <a:spcPts val="600"/>
              </a:spcAft>
              <a:buClrTx/>
              <a:buSzTx/>
              <a:buFont typeface="Wingdings" panose="05000000000000000000" pitchFamily="2" charset="2"/>
              <a:buChar char=""/>
              <a:tabLst/>
              <a:defRPr/>
            </a:pPr>
            <a:r>
              <a:rPr kumimoji="0" lang="en-GB" sz="1800" b="1" i="0" u="none" strike="noStrike" kern="1200" cap="none" spc="0" normalizeH="0" baseline="0" noProof="0" dirty="0">
                <a:ln>
                  <a:noFill/>
                </a:ln>
                <a:solidFill>
                  <a:srgbClr val="000000"/>
                </a:solidFill>
                <a:effectLst/>
                <a:uLnTx/>
                <a:uFillTx/>
                <a:ea typeface="Arial" panose="020B0604020202020204" pitchFamily="34" charset="0"/>
                <a:cs typeface="Arial" panose="020B0604020202020204" pitchFamily="34" charset="0"/>
              </a:rPr>
              <a:t>Sustaining improvement </a:t>
            </a:r>
            <a:r>
              <a:rPr kumimoji="0" lang="en-GB" sz="1800" b="0" i="0" u="none" strike="noStrike" kern="1200" cap="none" spc="0" normalizeH="0" baseline="0" noProof="0" dirty="0">
                <a:ln>
                  <a:noFill/>
                </a:ln>
                <a:solidFill>
                  <a:srgbClr val="000000"/>
                </a:solidFill>
                <a:effectLst/>
                <a:uLnTx/>
                <a:uFillTx/>
                <a:ea typeface="Arial" panose="020B0604020202020204" pitchFamily="34" charset="0"/>
                <a:cs typeface="Arial" panose="020B0604020202020204" pitchFamily="34" charset="0"/>
              </a:rPr>
              <a:t>is for a school which is securely good in terms of provision and outcomes for pupils and has capacity to share practice and work in partnerships, such as the PLP, with other schools in North Lincolnshire and beyond</a:t>
            </a:r>
            <a:endParaRPr kumimoji="0" lang="en-GB" sz="1800" b="0" i="0" u="none" strike="noStrike" kern="1200" cap="none" spc="0" normalizeH="0" baseline="0" noProof="0" dirty="0">
              <a:ln>
                <a:noFill/>
              </a:ln>
              <a:solidFill>
                <a:srgbClr val="000000"/>
              </a:solidFill>
              <a:effectLst/>
              <a:uLnTx/>
              <a:uFillTx/>
              <a:ea typeface="Arial" panose="020B0604020202020204" pitchFamily="34" charset="0"/>
              <a:cs typeface="Times New Roman" panose="02020603050405020304" pitchFamily="18" charset="0"/>
            </a:endParaRPr>
          </a:p>
          <a:p>
            <a:pPr marL="342900" marR="0" lvl="0" indent="-342900" algn="just" defTabSz="914400" rtl="0" eaLnBrk="1" fontAlgn="auto" latinLnBrk="0" hangingPunct="1">
              <a:lnSpc>
                <a:spcPct val="115000"/>
              </a:lnSpc>
              <a:spcBef>
                <a:spcPts val="0"/>
              </a:spcBef>
              <a:spcAft>
                <a:spcPts val="600"/>
              </a:spcAft>
              <a:buClrTx/>
              <a:buSzTx/>
              <a:buFont typeface="Wingdings" panose="05000000000000000000" pitchFamily="2" charset="2"/>
              <a:buChar char=""/>
              <a:tabLst/>
              <a:defRPr/>
            </a:pPr>
            <a:r>
              <a:rPr kumimoji="0" lang="en-GB" sz="1800" b="1" i="0" u="none" strike="noStrike" kern="1200" cap="none" spc="0" normalizeH="0" baseline="0" noProof="0" dirty="0">
                <a:ln>
                  <a:noFill/>
                </a:ln>
                <a:solidFill>
                  <a:srgbClr val="000000"/>
                </a:solidFill>
                <a:effectLst/>
                <a:uLnTx/>
                <a:uFillTx/>
                <a:ea typeface="Arial" panose="020B0604020202020204" pitchFamily="34" charset="0"/>
                <a:cs typeface="Arial" panose="020B0604020202020204" pitchFamily="34" charset="0"/>
              </a:rPr>
              <a:t>Self-sustaining </a:t>
            </a:r>
            <a:r>
              <a:rPr kumimoji="0" lang="en-GB" sz="1800" b="0" i="0" u="none" strike="noStrike" kern="1200" cap="none" spc="0" normalizeH="0" baseline="0" noProof="0" dirty="0">
                <a:ln>
                  <a:noFill/>
                </a:ln>
                <a:solidFill>
                  <a:srgbClr val="000000"/>
                </a:solidFill>
                <a:effectLst/>
                <a:uLnTx/>
                <a:uFillTx/>
                <a:ea typeface="Arial" panose="020B0604020202020204" pitchFamily="34" charset="0"/>
                <a:cs typeface="Arial" panose="020B0604020202020204" pitchFamily="34" charset="0"/>
              </a:rPr>
              <a:t>means that not only are provision and outcomes for pupils securely good but some aspects are outstanding. In addition to supporting the peer leader programme the school also has the capacity for/is actively helping other schools or is taking the lead in area-wide school improvement in some shape or form</a:t>
            </a:r>
            <a:endParaRPr kumimoji="0" lang="en-GB" sz="1800" b="0" i="0" u="none" strike="noStrike" kern="1200" cap="none" spc="0" normalizeH="0" baseline="0" noProof="0" dirty="0">
              <a:ln>
                <a:noFill/>
              </a:ln>
              <a:solidFill>
                <a:srgbClr val="000000"/>
              </a:solidFill>
              <a:effectLst/>
              <a:uLnTx/>
              <a:uFillTx/>
              <a:ea typeface="Arial" panose="020B0604020202020204" pitchFamily="34" charset="0"/>
              <a:cs typeface="Times New Roman" panose="02020603050405020304" pitchFamily="18" charset="0"/>
            </a:endParaRPr>
          </a:p>
          <a:p>
            <a:pPr marL="342900" marR="0" lvl="0" indent="-342900" algn="just" defTabSz="914400" rtl="0" eaLnBrk="1" fontAlgn="auto" latinLnBrk="0" hangingPunct="1">
              <a:lnSpc>
                <a:spcPct val="115000"/>
              </a:lnSpc>
              <a:spcBef>
                <a:spcPts val="0"/>
              </a:spcBef>
              <a:spcAft>
                <a:spcPts val="600"/>
              </a:spcAft>
              <a:buClrTx/>
              <a:buSzTx/>
              <a:buFont typeface="Symbol" panose="05050102010706020507" pitchFamily="18" charset="2"/>
              <a:buChar char=""/>
              <a:tabLst/>
              <a:defRPr/>
            </a:pPr>
            <a:endParaRPr kumimoji="0" lang="en-GB" sz="2000" b="0" i="0" u="none" strike="noStrike" kern="1200" cap="none" spc="0" normalizeH="0" baseline="0" noProof="0" dirty="0">
              <a:ln>
                <a:noFill/>
              </a:ln>
              <a:solidFill>
                <a:srgbClr val="000000"/>
              </a:solidFill>
              <a:effectLst/>
              <a:uLnTx/>
              <a:uFillTx/>
              <a:latin typeface="Arial" panose="020B0604020202020204" pitchFamily="34" charset="0"/>
              <a:ea typeface="Arial" panose="020B0604020202020204" pitchFamily="34" charset="0"/>
              <a:cs typeface="Arial" panose="020B0604020202020204" pitchFamily="34" charset="0"/>
            </a:endParaRPr>
          </a:p>
          <a:p>
            <a:pPr marL="0" marR="0" lvl="0" indent="0" algn="just" defTabSz="914400" rtl="0" eaLnBrk="1" fontAlgn="auto" latinLnBrk="0" hangingPunct="1">
              <a:lnSpc>
                <a:spcPct val="115000"/>
              </a:lnSpc>
              <a:spcBef>
                <a:spcPts val="0"/>
              </a:spcBef>
              <a:spcAft>
                <a:spcPts val="600"/>
              </a:spcAft>
              <a:buClrTx/>
              <a:buSzTx/>
              <a:buFontTx/>
              <a:buNone/>
              <a:tabLst/>
              <a:defRPr/>
            </a:pPr>
            <a:r>
              <a:rPr kumimoji="0" lang="en-GB" sz="2000" b="0" i="0" u="none" strike="noStrike" kern="1200" cap="none" spc="0" normalizeH="0" baseline="0" noProof="0" dirty="0">
                <a:ln>
                  <a:noFill/>
                </a:ln>
                <a:solidFill>
                  <a:srgbClr val="000000"/>
                </a:solidFill>
                <a:effectLst/>
                <a:uLnTx/>
                <a:uFillTx/>
                <a:latin typeface="Arial" panose="020B0604020202020204" pitchFamily="34" charset="0"/>
                <a:ea typeface="Arial" panose="020B0604020202020204" pitchFamily="34" charset="0"/>
                <a:cs typeface="Arial" panose="020B0604020202020204" pitchFamily="34" charset="0"/>
              </a:rPr>
              <a:t> </a:t>
            </a:r>
            <a:endParaRPr kumimoji="0" lang="en-GB" sz="1400" b="0" i="0" u="none" strike="noStrike" kern="1200" cap="none" spc="0" normalizeH="0" baseline="0" noProof="0" dirty="0">
              <a:ln>
                <a:noFill/>
              </a:ln>
              <a:solidFill>
                <a:srgbClr val="000000"/>
              </a:solidFill>
              <a:effectLst/>
              <a:uLnTx/>
              <a:uFillTx/>
              <a:latin typeface="Arial" panose="020B0604020202020204" pitchFamily="34"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15000"/>
              </a:lnSpc>
              <a:spcBef>
                <a:spcPts val="0"/>
              </a:spcBef>
              <a:spcAft>
                <a:spcPts val="600"/>
              </a:spcAft>
              <a:buClrTx/>
              <a:buSzTx/>
              <a:buFontTx/>
              <a:buNone/>
              <a:tabLst/>
              <a:defRPr/>
            </a:pPr>
            <a:br>
              <a:rPr kumimoji="0" lang="en-GB" sz="1800" b="0" i="0" u="none" strike="noStrike" kern="1200" cap="none" spc="0" normalizeH="0" baseline="0" noProof="0" dirty="0">
                <a:ln>
                  <a:noFill/>
                </a:ln>
                <a:solidFill>
                  <a:srgbClr val="000000"/>
                </a:solidFill>
                <a:effectLst/>
                <a:uLnTx/>
                <a:uFillTx/>
                <a:latin typeface="Arial"/>
                <a:ea typeface="+mn-ea"/>
                <a:cs typeface="+mn-cs"/>
              </a:rPr>
            </a:br>
            <a:endParaRPr kumimoji="0" lang="en-GB" sz="1800" b="0" i="0" u="none" strike="noStrike" kern="120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4116866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217773" y="1425145"/>
            <a:ext cx="184731" cy="369332"/>
          </a:xfrm>
          <a:prstGeom prst="rect">
            <a:avLst/>
          </a:prstGeom>
          <a:noFill/>
        </p:spPr>
        <p:txBody>
          <a:bodyPr wrap="none" rtlCol="0">
            <a:spAutoFit/>
          </a:bodyPr>
          <a:lstStyle/>
          <a:p>
            <a:endParaRPr lang="en-GB"/>
          </a:p>
        </p:txBody>
      </p:sp>
      <p:sp>
        <p:nvSpPr>
          <p:cNvPr id="4" name="Subtitle 3"/>
          <p:cNvSpPr txBox="1">
            <a:spLocks/>
          </p:cNvSpPr>
          <p:nvPr/>
        </p:nvSpPr>
        <p:spPr>
          <a:xfrm>
            <a:off x="757881" y="786716"/>
            <a:ext cx="10931611" cy="58076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b="1" dirty="0"/>
              <a:t>PL Dates for the Diary 2024/25</a:t>
            </a:r>
          </a:p>
          <a:p>
            <a:pPr marL="0" indent="0">
              <a:buNone/>
            </a:pPr>
            <a:endParaRPr lang="en-GB" dirty="0"/>
          </a:p>
          <a:p>
            <a:pPr marL="0" indent="0">
              <a:buNone/>
            </a:pPr>
            <a:endParaRPr lang="en-GB" dirty="0"/>
          </a:p>
          <a:p>
            <a:pPr marL="0" indent="0">
              <a:buNone/>
            </a:pPr>
            <a:endParaRPr lang="en-GB" dirty="0"/>
          </a:p>
        </p:txBody>
      </p:sp>
      <p:sp>
        <p:nvSpPr>
          <p:cNvPr id="6" name="Subtitle 3"/>
          <p:cNvSpPr txBox="1">
            <a:spLocks/>
          </p:cNvSpPr>
          <p:nvPr/>
        </p:nvSpPr>
        <p:spPr>
          <a:xfrm>
            <a:off x="691977" y="1955276"/>
            <a:ext cx="11228173" cy="411600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GB" dirty="0"/>
          </a:p>
        </p:txBody>
      </p:sp>
      <p:sp>
        <p:nvSpPr>
          <p:cNvPr id="7" name="Subtitle 3"/>
          <p:cNvSpPr txBox="1">
            <a:spLocks/>
          </p:cNvSpPr>
          <p:nvPr/>
        </p:nvSpPr>
        <p:spPr>
          <a:xfrm>
            <a:off x="691978" y="1955275"/>
            <a:ext cx="10997514" cy="417367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GB" dirty="0"/>
          </a:p>
        </p:txBody>
      </p:sp>
      <p:sp>
        <p:nvSpPr>
          <p:cNvPr id="3" name="Rectangle 2"/>
          <p:cNvSpPr/>
          <p:nvPr/>
        </p:nvSpPr>
        <p:spPr>
          <a:xfrm>
            <a:off x="626534" y="1532468"/>
            <a:ext cx="10692256" cy="1600438"/>
          </a:xfrm>
          <a:prstGeom prst="rect">
            <a:avLst/>
          </a:prstGeom>
        </p:spPr>
        <p:txBody>
          <a:bodyPr wrap="square">
            <a:spAutoFit/>
          </a:bodyPr>
          <a:lstStyle/>
          <a:p>
            <a:pPr algn="ctr"/>
            <a:endParaRPr lang="en-GB" b="1" dirty="0">
              <a:solidFill>
                <a:srgbClr val="000000"/>
              </a:solidFill>
              <a:latin typeface="Tahoma" panose="020B0604030504040204" pitchFamily="34" charset="0"/>
            </a:endParaRPr>
          </a:p>
          <a:p>
            <a:endParaRPr lang="en-GB" sz="2000" dirty="0">
              <a:latin typeface="Calibri"/>
            </a:endParaRPr>
          </a:p>
          <a:p>
            <a:pPr defTabSz="457200"/>
            <a:endParaRPr lang="en-GB" sz="2000" dirty="0">
              <a:solidFill>
                <a:srgbClr val="FF0000"/>
              </a:solidFill>
            </a:endParaRPr>
          </a:p>
          <a:p>
            <a:endParaRPr lang="en-GB" sz="2000" dirty="0"/>
          </a:p>
          <a:p>
            <a:pPr marL="457200" indent="-457200">
              <a:buAutoNum type="arabicPeriod"/>
            </a:pPr>
            <a:endParaRPr lang="en-GB" sz="2000" dirty="0"/>
          </a:p>
        </p:txBody>
      </p:sp>
      <p:graphicFrame>
        <p:nvGraphicFramePr>
          <p:cNvPr id="8" name="Table 7">
            <a:extLst>
              <a:ext uri="{FF2B5EF4-FFF2-40B4-BE49-F238E27FC236}">
                <a16:creationId xmlns:a16="http://schemas.microsoft.com/office/drawing/2014/main" id="{CC1E609F-67C5-AD8B-D25C-13AA85A0C534}"/>
              </a:ext>
            </a:extLst>
          </p:cNvPr>
          <p:cNvGraphicFramePr>
            <a:graphicFrameLocks noGrp="1"/>
          </p:cNvGraphicFramePr>
          <p:nvPr/>
        </p:nvGraphicFramePr>
        <p:xfrm>
          <a:off x="2425148" y="1425145"/>
          <a:ext cx="7543800" cy="4777948"/>
        </p:xfrm>
        <a:graphic>
          <a:graphicData uri="http://schemas.openxmlformats.org/drawingml/2006/table">
            <a:tbl>
              <a:tblPr firstRow="1" firstCol="1" bandRow="1"/>
              <a:tblGrid>
                <a:gridCol w="635079">
                  <a:extLst>
                    <a:ext uri="{9D8B030D-6E8A-4147-A177-3AD203B41FA5}">
                      <a16:colId xmlns:a16="http://schemas.microsoft.com/office/drawing/2014/main" val="2562176124"/>
                    </a:ext>
                  </a:extLst>
                </a:gridCol>
                <a:gridCol w="1726986">
                  <a:extLst>
                    <a:ext uri="{9D8B030D-6E8A-4147-A177-3AD203B41FA5}">
                      <a16:colId xmlns:a16="http://schemas.microsoft.com/office/drawing/2014/main" val="601387916"/>
                    </a:ext>
                  </a:extLst>
                </a:gridCol>
                <a:gridCol w="2228570">
                  <a:extLst>
                    <a:ext uri="{9D8B030D-6E8A-4147-A177-3AD203B41FA5}">
                      <a16:colId xmlns:a16="http://schemas.microsoft.com/office/drawing/2014/main" val="2262630911"/>
                    </a:ext>
                  </a:extLst>
                </a:gridCol>
                <a:gridCol w="1859716">
                  <a:extLst>
                    <a:ext uri="{9D8B030D-6E8A-4147-A177-3AD203B41FA5}">
                      <a16:colId xmlns:a16="http://schemas.microsoft.com/office/drawing/2014/main" val="1628469018"/>
                    </a:ext>
                  </a:extLst>
                </a:gridCol>
                <a:gridCol w="1093449">
                  <a:extLst>
                    <a:ext uri="{9D8B030D-6E8A-4147-A177-3AD203B41FA5}">
                      <a16:colId xmlns:a16="http://schemas.microsoft.com/office/drawing/2014/main" val="950162736"/>
                    </a:ext>
                  </a:extLst>
                </a:gridCol>
              </a:tblGrid>
              <a:tr h="164199">
                <a:tc>
                  <a:txBody>
                    <a:bodyPr/>
                    <a:lstStyle/>
                    <a:p>
                      <a:pPr algn="ctr">
                        <a:lnSpc>
                          <a:spcPct val="115000"/>
                        </a:lnSpc>
                        <a:spcBef>
                          <a:spcPts val="300"/>
                        </a:spcBef>
                        <a:spcAft>
                          <a:spcPts val="300"/>
                        </a:spcAft>
                      </a:pPr>
                      <a:r>
                        <a:rPr lang="en-GB" sz="1000">
                          <a:effectLst/>
                          <a:latin typeface="Arial" panose="020B0604020202020204" pitchFamily="34" charset="0"/>
                          <a:ea typeface="Arial" panose="020B0604020202020204" pitchFamily="34" charset="0"/>
                          <a:cs typeface="Arial" panose="020B0604020202020204" pitchFamily="34" charset="0"/>
                        </a:rPr>
                        <a:t>Term</a:t>
                      </a:r>
                      <a:endParaRPr lang="en-GB" sz="900">
                        <a:effectLst/>
                        <a:latin typeface="Arial" panose="020B0604020202020204" pitchFamily="34" charset="0"/>
                        <a:ea typeface="Arial" panose="020B0604020202020204" pitchFamily="34" charset="0"/>
                        <a:cs typeface="Times New Roman" panose="02020603050405020304" pitchFamily="18" charset="0"/>
                      </a:endParaRPr>
                    </a:p>
                  </a:txBody>
                  <a:tcPr marL="53786" marR="53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300"/>
                        </a:spcBef>
                        <a:spcAft>
                          <a:spcPts val="300"/>
                        </a:spcAft>
                      </a:pPr>
                      <a:r>
                        <a:rPr lang="en-GB" sz="1000">
                          <a:effectLst/>
                          <a:latin typeface="Arial" panose="020B0604020202020204" pitchFamily="34" charset="0"/>
                          <a:ea typeface="Arial" panose="020B0604020202020204" pitchFamily="34" charset="0"/>
                          <a:cs typeface="Arial" panose="020B0604020202020204" pitchFamily="34" charset="0"/>
                        </a:rPr>
                        <a:t>Activity</a:t>
                      </a:r>
                      <a:endParaRPr lang="en-GB" sz="900">
                        <a:effectLst/>
                        <a:latin typeface="Arial" panose="020B0604020202020204" pitchFamily="34" charset="0"/>
                        <a:ea typeface="Arial" panose="020B0604020202020204" pitchFamily="34" charset="0"/>
                        <a:cs typeface="Times New Roman" panose="02020603050405020304" pitchFamily="18" charset="0"/>
                      </a:endParaRPr>
                    </a:p>
                  </a:txBody>
                  <a:tcPr marL="53786" marR="53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300"/>
                        </a:spcBef>
                        <a:spcAft>
                          <a:spcPts val="300"/>
                        </a:spcAft>
                      </a:pPr>
                      <a:r>
                        <a:rPr lang="en-GB" sz="1000">
                          <a:effectLst/>
                          <a:latin typeface="Arial" panose="020B0604020202020204" pitchFamily="34" charset="0"/>
                          <a:ea typeface="Arial" panose="020B0604020202020204" pitchFamily="34" charset="0"/>
                          <a:cs typeface="Arial" panose="020B0604020202020204" pitchFamily="34" charset="0"/>
                        </a:rPr>
                        <a:t>Focus</a:t>
                      </a:r>
                      <a:endParaRPr lang="en-GB" sz="900">
                        <a:effectLst/>
                        <a:latin typeface="Arial" panose="020B0604020202020204" pitchFamily="34" charset="0"/>
                        <a:ea typeface="Arial" panose="020B0604020202020204" pitchFamily="34" charset="0"/>
                        <a:cs typeface="Times New Roman" panose="02020603050405020304" pitchFamily="18" charset="0"/>
                      </a:endParaRPr>
                    </a:p>
                  </a:txBody>
                  <a:tcPr marL="53786" marR="53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300"/>
                        </a:spcBef>
                        <a:spcAft>
                          <a:spcPts val="300"/>
                        </a:spcAft>
                      </a:pPr>
                      <a:r>
                        <a:rPr lang="en-GB" sz="1000">
                          <a:effectLst/>
                          <a:latin typeface="Arial" panose="020B0604020202020204" pitchFamily="34" charset="0"/>
                          <a:ea typeface="Arial" panose="020B0604020202020204" pitchFamily="34" charset="0"/>
                          <a:cs typeface="Arial" panose="020B0604020202020204" pitchFamily="34" charset="0"/>
                        </a:rPr>
                        <a:t>Who</a:t>
                      </a:r>
                      <a:endParaRPr lang="en-GB" sz="900">
                        <a:effectLst/>
                        <a:latin typeface="Arial" panose="020B0604020202020204" pitchFamily="34" charset="0"/>
                        <a:ea typeface="Arial" panose="020B0604020202020204" pitchFamily="34" charset="0"/>
                        <a:cs typeface="Times New Roman" panose="02020603050405020304" pitchFamily="18" charset="0"/>
                      </a:endParaRPr>
                    </a:p>
                  </a:txBody>
                  <a:tcPr marL="53786" marR="53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300"/>
                        </a:spcBef>
                        <a:spcAft>
                          <a:spcPts val="300"/>
                        </a:spcAft>
                      </a:pPr>
                      <a:r>
                        <a:rPr lang="en-GB" sz="1000">
                          <a:effectLst/>
                          <a:latin typeface="Arial" panose="020B0604020202020204" pitchFamily="34" charset="0"/>
                          <a:ea typeface="Arial" panose="020B0604020202020204" pitchFamily="34" charset="0"/>
                          <a:cs typeface="Arial" panose="020B0604020202020204" pitchFamily="34" charset="0"/>
                        </a:rPr>
                        <a:t>Deadline</a:t>
                      </a:r>
                      <a:endParaRPr lang="en-GB" sz="900">
                        <a:effectLst/>
                        <a:latin typeface="Arial" panose="020B0604020202020204" pitchFamily="34" charset="0"/>
                        <a:ea typeface="Arial" panose="020B0604020202020204" pitchFamily="34" charset="0"/>
                        <a:cs typeface="Times New Roman" panose="02020603050405020304" pitchFamily="18" charset="0"/>
                      </a:endParaRPr>
                    </a:p>
                  </a:txBody>
                  <a:tcPr marL="53786" marR="53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19897489"/>
                  </a:ext>
                </a:extLst>
              </a:tr>
              <a:tr h="2035080">
                <a:tc>
                  <a:txBody>
                    <a:bodyPr/>
                    <a:lstStyle/>
                    <a:p>
                      <a:pPr algn="ctr">
                        <a:lnSpc>
                          <a:spcPct val="115000"/>
                        </a:lnSpc>
                        <a:spcBef>
                          <a:spcPts val="300"/>
                        </a:spcBef>
                        <a:spcAft>
                          <a:spcPts val="300"/>
                        </a:spcAft>
                      </a:pPr>
                      <a:r>
                        <a:rPr lang="en-GB" sz="900">
                          <a:effectLst/>
                          <a:latin typeface="Arial" panose="020B0604020202020204" pitchFamily="34" charset="0"/>
                          <a:ea typeface="Arial" panose="020B0604020202020204" pitchFamily="34" charset="0"/>
                          <a:cs typeface="Arial" panose="020B0604020202020204" pitchFamily="34" charset="0"/>
                        </a:rPr>
                        <a:t>1</a:t>
                      </a:r>
                      <a:endParaRPr lang="en-GB" sz="900">
                        <a:effectLst/>
                        <a:latin typeface="Arial" panose="020B0604020202020204" pitchFamily="34" charset="0"/>
                        <a:ea typeface="Arial" panose="020B0604020202020204" pitchFamily="34" charset="0"/>
                        <a:cs typeface="Times New Roman" panose="02020603050405020304" pitchFamily="18" charset="0"/>
                      </a:endParaRPr>
                    </a:p>
                  </a:txBody>
                  <a:tcPr marL="53786" marR="53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300"/>
                        </a:spcBef>
                        <a:spcAft>
                          <a:spcPts val="300"/>
                        </a:spcAft>
                      </a:pPr>
                      <a:r>
                        <a:rPr lang="en-GB" sz="900">
                          <a:effectLst/>
                          <a:latin typeface="Arial" panose="020B0604020202020204" pitchFamily="34" charset="0"/>
                          <a:ea typeface="Arial" panose="020B0604020202020204" pitchFamily="34" charset="0"/>
                          <a:cs typeface="Arial" panose="020B0604020202020204" pitchFamily="34" charset="0"/>
                        </a:rPr>
                        <a:t>Autumn term visit</a:t>
                      </a:r>
                      <a:endParaRPr lang="en-GB" sz="900">
                        <a:effectLst/>
                        <a:latin typeface="Arial" panose="020B0604020202020204" pitchFamily="34" charset="0"/>
                        <a:ea typeface="Arial" panose="020B0604020202020204" pitchFamily="34" charset="0"/>
                        <a:cs typeface="Times New Roman" panose="02020603050405020304" pitchFamily="18" charset="0"/>
                      </a:endParaRPr>
                    </a:p>
                  </a:txBody>
                  <a:tcPr marL="53786" marR="53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300"/>
                        </a:spcBef>
                        <a:spcAft>
                          <a:spcPts val="300"/>
                        </a:spcAft>
                      </a:pPr>
                      <a:r>
                        <a:rPr lang="en-GB" sz="900">
                          <a:effectLst/>
                          <a:latin typeface="Arial" panose="020B0604020202020204" pitchFamily="34" charset="0"/>
                          <a:ea typeface="Arial" panose="020B0604020202020204" pitchFamily="34" charset="0"/>
                          <a:cs typeface="Arial" panose="020B0604020202020204" pitchFamily="34" charset="0"/>
                        </a:rPr>
                        <a:t>Overview of provision and risks. Agree position on the graduated approach</a:t>
                      </a:r>
                      <a:endParaRPr lang="en-GB" sz="900">
                        <a:effectLst/>
                        <a:latin typeface="Arial" panose="020B0604020202020204" pitchFamily="34" charset="0"/>
                        <a:ea typeface="Arial" panose="020B0604020202020204" pitchFamily="34" charset="0"/>
                        <a:cs typeface="Times New Roman" panose="02020603050405020304" pitchFamily="18" charset="0"/>
                      </a:endParaRPr>
                    </a:p>
                  </a:txBody>
                  <a:tcPr marL="53786" marR="53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300"/>
                        </a:spcBef>
                        <a:spcAft>
                          <a:spcPts val="300"/>
                        </a:spcAft>
                      </a:pPr>
                      <a:r>
                        <a:rPr lang="en-GB" sz="900">
                          <a:effectLst/>
                          <a:latin typeface="Arial" panose="020B0604020202020204" pitchFamily="34" charset="0"/>
                          <a:ea typeface="Arial" panose="020B0604020202020204" pitchFamily="34" charset="0"/>
                          <a:cs typeface="Arial" panose="020B0604020202020204" pitchFamily="34" charset="0"/>
                        </a:rPr>
                        <a:t>Peer Leader</a:t>
                      </a:r>
                      <a:endParaRPr lang="en-GB" sz="900">
                        <a:effectLst/>
                        <a:latin typeface="Arial" panose="020B0604020202020204" pitchFamily="34" charset="0"/>
                        <a:ea typeface="Arial" panose="020B0604020202020204" pitchFamily="34" charset="0"/>
                        <a:cs typeface="Times New Roman" panose="02020603050405020304" pitchFamily="18" charset="0"/>
                      </a:endParaRPr>
                    </a:p>
                    <a:p>
                      <a:pPr algn="ctr">
                        <a:lnSpc>
                          <a:spcPct val="115000"/>
                        </a:lnSpc>
                        <a:spcBef>
                          <a:spcPts val="300"/>
                        </a:spcBef>
                        <a:spcAft>
                          <a:spcPts val="300"/>
                        </a:spcAft>
                      </a:pPr>
                      <a:r>
                        <a:rPr lang="en-GB" sz="900">
                          <a:effectLst/>
                          <a:latin typeface="Arial" panose="020B0604020202020204" pitchFamily="34" charset="0"/>
                          <a:ea typeface="Arial" panose="020B0604020202020204" pitchFamily="34" charset="0"/>
                          <a:cs typeface="Arial" panose="020B0604020202020204" pitchFamily="34" charset="0"/>
                        </a:rPr>
                        <a:t>Lead Officer (if required)</a:t>
                      </a:r>
                      <a:endParaRPr lang="en-GB" sz="900">
                        <a:effectLst/>
                        <a:latin typeface="Arial" panose="020B0604020202020204" pitchFamily="34" charset="0"/>
                        <a:ea typeface="Arial" panose="020B0604020202020204" pitchFamily="34" charset="0"/>
                        <a:cs typeface="Times New Roman" panose="02020603050405020304" pitchFamily="18" charset="0"/>
                      </a:endParaRPr>
                    </a:p>
                    <a:p>
                      <a:pPr algn="ctr">
                        <a:lnSpc>
                          <a:spcPct val="115000"/>
                        </a:lnSpc>
                        <a:spcBef>
                          <a:spcPts val="300"/>
                        </a:spcBef>
                        <a:spcAft>
                          <a:spcPts val="300"/>
                        </a:spcAft>
                      </a:pPr>
                      <a:r>
                        <a:rPr lang="en-GB" sz="900">
                          <a:effectLst/>
                          <a:latin typeface="Arial" panose="020B0604020202020204" pitchFamily="34" charset="0"/>
                          <a:ea typeface="Arial" panose="020B0604020202020204" pitchFamily="34" charset="0"/>
                          <a:cs typeface="Arial" panose="020B0604020202020204" pitchFamily="34" charset="0"/>
                        </a:rPr>
                        <a:t>Headteacher</a:t>
                      </a:r>
                      <a:endParaRPr lang="en-GB" sz="900">
                        <a:effectLst/>
                        <a:latin typeface="Arial" panose="020B0604020202020204" pitchFamily="34" charset="0"/>
                        <a:ea typeface="Arial" panose="020B0604020202020204" pitchFamily="34" charset="0"/>
                        <a:cs typeface="Times New Roman" panose="02020603050405020304" pitchFamily="18" charset="0"/>
                      </a:endParaRPr>
                    </a:p>
                    <a:p>
                      <a:pPr algn="ctr">
                        <a:lnSpc>
                          <a:spcPct val="115000"/>
                        </a:lnSpc>
                        <a:spcBef>
                          <a:spcPts val="300"/>
                        </a:spcBef>
                        <a:spcAft>
                          <a:spcPts val="300"/>
                        </a:spcAft>
                      </a:pPr>
                      <a:r>
                        <a:rPr lang="en-GB" sz="900">
                          <a:effectLst/>
                          <a:latin typeface="Arial" panose="020B0604020202020204" pitchFamily="34" charset="0"/>
                          <a:ea typeface="Arial" panose="020B0604020202020204" pitchFamily="34" charset="0"/>
                          <a:cs typeface="Arial" panose="020B0604020202020204" pitchFamily="34" charset="0"/>
                        </a:rPr>
                        <a:t>Chair of Governors</a:t>
                      </a:r>
                      <a:endParaRPr lang="en-GB" sz="900">
                        <a:effectLst/>
                        <a:latin typeface="Arial" panose="020B0604020202020204" pitchFamily="34" charset="0"/>
                        <a:ea typeface="Arial" panose="020B0604020202020204" pitchFamily="34" charset="0"/>
                        <a:cs typeface="Times New Roman" panose="02020603050405020304" pitchFamily="18" charset="0"/>
                      </a:endParaRPr>
                    </a:p>
                    <a:p>
                      <a:pPr algn="ctr">
                        <a:lnSpc>
                          <a:spcPct val="115000"/>
                        </a:lnSpc>
                        <a:spcBef>
                          <a:spcPts val="300"/>
                        </a:spcBef>
                        <a:spcAft>
                          <a:spcPts val="300"/>
                        </a:spcAft>
                      </a:pPr>
                      <a:r>
                        <a:rPr lang="en-GB" sz="900" i="1">
                          <a:effectLst/>
                          <a:latin typeface="Arial" panose="020B0604020202020204" pitchFamily="34" charset="0"/>
                          <a:ea typeface="Arial" panose="020B0604020202020204" pitchFamily="34" charset="0"/>
                          <a:cs typeface="Arial" panose="020B0604020202020204" pitchFamily="34" charset="0"/>
                        </a:rPr>
                        <a:t>In some cases, a ‘new’ Peer Leader may also be invited to attend the meeting as part of their training/CPD</a:t>
                      </a:r>
                      <a:endParaRPr lang="en-GB" sz="900">
                        <a:effectLst/>
                        <a:latin typeface="Arial" panose="020B0604020202020204" pitchFamily="34" charset="0"/>
                        <a:ea typeface="Arial" panose="020B0604020202020204" pitchFamily="34" charset="0"/>
                        <a:cs typeface="Times New Roman" panose="02020603050405020304" pitchFamily="18" charset="0"/>
                      </a:endParaRPr>
                    </a:p>
                  </a:txBody>
                  <a:tcPr marL="53786" marR="53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300"/>
                        </a:spcBef>
                        <a:spcAft>
                          <a:spcPts val="300"/>
                        </a:spcAft>
                      </a:pPr>
                      <a:r>
                        <a:rPr lang="en-GB" sz="900" dirty="0">
                          <a:effectLst/>
                          <a:latin typeface="Arial" panose="020B0604020202020204" pitchFamily="34" charset="0"/>
                          <a:ea typeface="Arial" panose="020B0604020202020204" pitchFamily="34" charset="0"/>
                          <a:cs typeface="Arial" panose="020B0604020202020204" pitchFamily="34" charset="0"/>
                        </a:rPr>
                        <a:t>Monday 16</a:t>
                      </a:r>
                      <a:r>
                        <a:rPr lang="en-GB" sz="900" baseline="30000" dirty="0">
                          <a:effectLst/>
                          <a:latin typeface="Arial" panose="020B0604020202020204" pitchFamily="34" charset="0"/>
                          <a:ea typeface="Arial" panose="020B0604020202020204" pitchFamily="34" charset="0"/>
                          <a:cs typeface="Arial" panose="020B0604020202020204" pitchFamily="34" charset="0"/>
                        </a:rPr>
                        <a:t>th</a:t>
                      </a:r>
                      <a:r>
                        <a:rPr lang="en-GB" sz="900" dirty="0">
                          <a:effectLst/>
                          <a:latin typeface="Arial" panose="020B0604020202020204" pitchFamily="34" charset="0"/>
                          <a:ea typeface="Arial" panose="020B0604020202020204" pitchFamily="34" charset="0"/>
                          <a:cs typeface="Arial" panose="020B0604020202020204" pitchFamily="34" charset="0"/>
                        </a:rPr>
                        <a:t> December 2024</a:t>
                      </a:r>
                      <a:endParaRPr lang="en-GB" sz="900" dirty="0">
                        <a:effectLst/>
                        <a:latin typeface="Arial" panose="020B0604020202020204" pitchFamily="34" charset="0"/>
                        <a:ea typeface="Arial" panose="020B0604020202020204" pitchFamily="34" charset="0"/>
                        <a:cs typeface="Times New Roman" panose="02020603050405020304" pitchFamily="18" charset="0"/>
                      </a:endParaRPr>
                    </a:p>
                  </a:txBody>
                  <a:tcPr marL="53786" marR="53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8872456"/>
                  </a:ext>
                </a:extLst>
              </a:tr>
              <a:tr h="1483328">
                <a:tc>
                  <a:txBody>
                    <a:bodyPr/>
                    <a:lstStyle/>
                    <a:p>
                      <a:pPr algn="ctr">
                        <a:lnSpc>
                          <a:spcPct val="115000"/>
                        </a:lnSpc>
                        <a:spcBef>
                          <a:spcPts val="300"/>
                        </a:spcBef>
                        <a:spcAft>
                          <a:spcPts val="300"/>
                        </a:spcAft>
                      </a:pPr>
                      <a:r>
                        <a:rPr lang="en-GB" sz="900">
                          <a:effectLst/>
                          <a:latin typeface="Arial" panose="020B0604020202020204" pitchFamily="34" charset="0"/>
                          <a:ea typeface="Arial" panose="020B0604020202020204" pitchFamily="34" charset="0"/>
                          <a:cs typeface="Arial" panose="020B0604020202020204" pitchFamily="34" charset="0"/>
                        </a:rPr>
                        <a:t>2</a:t>
                      </a:r>
                      <a:endParaRPr lang="en-GB" sz="900">
                        <a:effectLst/>
                        <a:latin typeface="Arial" panose="020B0604020202020204" pitchFamily="34" charset="0"/>
                        <a:ea typeface="Arial" panose="020B0604020202020204" pitchFamily="34" charset="0"/>
                        <a:cs typeface="Times New Roman" panose="02020603050405020304" pitchFamily="18" charset="0"/>
                      </a:endParaRPr>
                    </a:p>
                  </a:txBody>
                  <a:tcPr marL="53786" marR="53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300"/>
                        </a:spcBef>
                        <a:spcAft>
                          <a:spcPts val="300"/>
                        </a:spcAft>
                      </a:pPr>
                      <a:r>
                        <a:rPr lang="en-GB" sz="900">
                          <a:effectLst/>
                          <a:latin typeface="Arial" panose="020B0604020202020204" pitchFamily="34" charset="0"/>
                          <a:ea typeface="Arial" panose="020B0604020202020204" pitchFamily="34" charset="0"/>
                          <a:cs typeface="Arial" panose="020B0604020202020204" pitchFamily="34" charset="0"/>
                        </a:rPr>
                        <a:t>Spring term visit</a:t>
                      </a:r>
                      <a:endParaRPr lang="en-GB" sz="900">
                        <a:effectLst/>
                        <a:latin typeface="Arial" panose="020B0604020202020204" pitchFamily="34" charset="0"/>
                        <a:ea typeface="Arial" panose="020B0604020202020204" pitchFamily="34" charset="0"/>
                        <a:cs typeface="Times New Roman" panose="02020603050405020304" pitchFamily="18" charset="0"/>
                      </a:endParaRPr>
                    </a:p>
                  </a:txBody>
                  <a:tcPr marL="53786" marR="53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300"/>
                        </a:spcBef>
                        <a:spcAft>
                          <a:spcPts val="300"/>
                        </a:spcAft>
                      </a:pPr>
                      <a:r>
                        <a:rPr lang="en-GB" sz="900">
                          <a:effectLst/>
                          <a:latin typeface="Arial" panose="020B0604020202020204" pitchFamily="34" charset="0"/>
                          <a:ea typeface="Arial" panose="020B0604020202020204" pitchFamily="34" charset="0"/>
                          <a:cs typeface="Arial" panose="020B0604020202020204" pitchFamily="34" charset="0"/>
                        </a:rPr>
                        <a:t>School-to-school activity, including Teaching &amp; Learning Reviews</a:t>
                      </a:r>
                      <a:endParaRPr lang="en-GB" sz="900">
                        <a:effectLst/>
                        <a:latin typeface="Arial" panose="020B0604020202020204" pitchFamily="34" charset="0"/>
                        <a:ea typeface="Arial" panose="020B0604020202020204" pitchFamily="34" charset="0"/>
                        <a:cs typeface="Times New Roman" panose="02020603050405020304" pitchFamily="18" charset="0"/>
                      </a:endParaRPr>
                    </a:p>
                  </a:txBody>
                  <a:tcPr marL="53786" marR="53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300"/>
                        </a:spcBef>
                        <a:spcAft>
                          <a:spcPts val="300"/>
                        </a:spcAft>
                      </a:pPr>
                      <a:r>
                        <a:rPr lang="en-GB" sz="900">
                          <a:effectLst/>
                          <a:latin typeface="Arial" panose="020B0604020202020204" pitchFamily="34" charset="0"/>
                          <a:ea typeface="Arial" panose="020B0604020202020204" pitchFamily="34" charset="0"/>
                          <a:cs typeface="Arial" panose="020B0604020202020204" pitchFamily="34" charset="0"/>
                        </a:rPr>
                        <a:t>Peer Leader</a:t>
                      </a:r>
                      <a:endParaRPr lang="en-GB" sz="900">
                        <a:effectLst/>
                        <a:latin typeface="Arial" panose="020B0604020202020204" pitchFamily="34" charset="0"/>
                        <a:ea typeface="Arial" panose="020B0604020202020204" pitchFamily="34" charset="0"/>
                        <a:cs typeface="Times New Roman" panose="02020603050405020304" pitchFamily="18" charset="0"/>
                      </a:endParaRPr>
                    </a:p>
                    <a:p>
                      <a:pPr algn="ctr">
                        <a:lnSpc>
                          <a:spcPct val="115000"/>
                        </a:lnSpc>
                        <a:spcBef>
                          <a:spcPts val="300"/>
                        </a:spcBef>
                        <a:spcAft>
                          <a:spcPts val="300"/>
                        </a:spcAft>
                      </a:pPr>
                      <a:r>
                        <a:rPr lang="en-GB" sz="900">
                          <a:effectLst/>
                          <a:latin typeface="Arial" panose="020B0604020202020204" pitchFamily="34" charset="0"/>
                          <a:ea typeface="Arial" panose="020B0604020202020204" pitchFamily="34" charset="0"/>
                          <a:cs typeface="Arial" panose="020B0604020202020204" pitchFamily="34" charset="0"/>
                        </a:rPr>
                        <a:t>Headteacher</a:t>
                      </a:r>
                      <a:endParaRPr lang="en-GB" sz="900">
                        <a:effectLst/>
                        <a:latin typeface="Arial" panose="020B0604020202020204" pitchFamily="34" charset="0"/>
                        <a:ea typeface="Arial" panose="020B0604020202020204" pitchFamily="34" charset="0"/>
                        <a:cs typeface="Times New Roman" panose="02020603050405020304" pitchFamily="18" charset="0"/>
                      </a:endParaRPr>
                    </a:p>
                    <a:p>
                      <a:pPr algn="ctr">
                        <a:lnSpc>
                          <a:spcPct val="115000"/>
                        </a:lnSpc>
                        <a:spcBef>
                          <a:spcPts val="300"/>
                        </a:spcBef>
                        <a:spcAft>
                          <a:spcPts val="300"/>
                        </a:spcAft>
                      </a:pPr>
                      <a:r>
                        <a:rPr lang="en-GB" sz="900">
                          <a:effectLst/>
                          <a:latin typeface="Arial" panose="020B0604020202020204" pitchFamily="34" charset="0"/>
                          <a:ea typeface="Arial" panose="020B0604020202020204" pitchFamily="34" charset="0"/>
                          <a:cs typeface="Arial" panose="020B0604020202020204" pitchFamily="34" charset="0"/>
                        </a:rPr>
                        <a:t>Lead Officer (if required)</a:t>
                      </a:r>
                      <a:endParaRPr lang="en-GB" sz="900">
                        <a:effectLst/>
                        <a:latin typeface="Arial" panose="020B0604020202020204" pitchFamily="34" charset="0"/>
                        <a:ea typeface="Arial" panose="020B0604020202020204" pitchFamily="34" charset="0"/>
                        <a:cs typeface="Times New Roman" panose="02020603050405020304" pitchFamily="18" charset="0"/>
                      </a:endParaRPr>
                    </a:p>
                    <a:p>
                      <a:pPr algn="ctr">
                        <a:lnSpc>
                          <a:spcPct val="115000"/>
                        </a:lnSpc>
                        <a:spcBef>
                          <a:spcPts val="300"/>
                        </a:spcBef>
                        <a:spcAft>
                          <a:spcPts val="300"/>
                        </a:spcAft>
                      </a:pPr>
                      <a:r>
                        <a:rPr lang="en-GB" sz="900">
                          <a:effectLst/>
                          <a:latin typeface="Arial" panose="020B0604020202020204" pitchFamily="34" charset="0"/>
                          <a:ea typeface="Arial" panose="020B0604020202020204" pitchFamily="34" charset="0"/>
                          <a:cs typeface="Arial" panose="020B0604020202020204" pitchFamily="34" charset="0"/>
                        </a:rPr>
                        <a:t>Additional team members to be agreed where appropriate</a:t>
                      </a:r>
                      <a:endParaRPr lang="en-GB" sz="900">
                        <a:effectLst/>
                        <a:latin typeface="Arial" panose="020B0604020202020204" pitchFamily="34" charset="0"/>
                        <a:ea typeface="Arial" panose="020B0604020202020204" pitchFamily="34" charset="0"/>
                        <a:cs typeface="Times New Roman" panose="02020603050405020304" pitchFamily="18" charset="0"/>
                      </a:endParaRPr>
                    </a:p>
                  </a:txBody>
                  <a:tcPr marL="53786" marR="53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300"/>
                        </a:spcBef>
                        <a:spcAft>
                          <a:spcPts val="300"/>
                        </a:spcAft>
                      </a:pPr>
                      <a:r>
                        <a:rPr lang="en-GB" sz="900" dirty="0">
                          <a:solidFill>
                            <a:srgbClr val="000000"/>
                          </a:solidFill>
                          <a:effectLst/>
                          <a:latin typeface="Arial" panose="020B0604020202020204" pitchFamily="34" charset="0"/>
                          <a:ea typeface="Arial" panose="020B0604020202020204" pitchFamily="34" charset="0"/>
                          <a:cs typeface="Arial" panose="020B0604020202020204" pitchFamily="34" charset="0"/>
                        </a:rPr>
                        <a:t>Friday 28</a:t>
                      </a:r>
                      <a:r>
                        <a:rPr lang="en-GB" sz="900" baseline="30000" dirty="0">
                          <a:solidFill>
                            <a:srgbClr val="000000"/>
                          </a:solidFill>
                          <a:effectLst/>
                          <a:latin typeface="Arial" panose="020B0604020202020204" pitchFamily="34" charset="0"/>
                          <a:ea typeface="Arial" panose="020B0604020202020204" pitchFamily="34" charset="0"/>
                          <a:cs typeface="Arial" panose="020B0604020202020204" pitchFamily="34" charset="0"/>
                        </a:rPr>
                        <a:t>th</a:t>
                      </a:r>
                      <a:r>
                        <a:rPr lang="en-GB" sz="900" dirty="0">
                          <a:solidFill>
                            <a:srgbClr val="000000"/>
                          </a:solidFill>
                          <a:effectLst/>
                          <a:latin typeface="Arial" panose="020B0604020202020204" pitchFamily="34" charset="0"/>
                          <a:ea typeface="Arial" panose="020B0604020202020204" pitchFamily="34" charset="0"/>
                          <a:cs typeface="Arial" panose="020B0604020202020204" pitchFamily="34" charset="0"/>
                        </a:rPr>
                        <a:t> March 2025</a:t>
                      </a:r>
                      <a:endParaRPr lang="en-GB" sz="900" dirty="0">
                        <a:effectLst/>
                        <a:latin typeface="Arial" panose="020B0604020202020204" pitchFamily="34" charset="0"/>
                        <a:ea typeface="Arial" panose="020B0604020202020204" pitchFamily="34" charset="0"/>
                        <a:cs typeface="Times New Roman" panose="02020603050405020304" pitchFamily="18" charset="0"/>
                      </a:endParaRPr>
                    </a:p>
                  </a:txBody>
                  <a:tcPr marL="53786" marR="53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9995859"/>
                  </a:ext>
                </a:extLst>
              </a:tr>
              <a:tr h="1095341">
                <a:tc>
                  <a:txBody>
                    <a:bodyPr/>
                    <a:lstStyle/>
                    <a:p>
                      <a:pPr algn="ctr">
                        <a:lnSpc>
                          <a:spcPct val="115000"/>
                        </a:lnSpc>
                        <a:spcBef>
                          <a:spcPts val="300"/>
                        </a:spcBef>
                        <a:spcAft>
                          <a:spcPts val="300"/>
                        </a:spcAft>
                      </a:pPr>
                      <a:r>
                        <a:rPr lang="en-GB" sz="900">
                          <a:effectLst/>
                          <a:latin typeface="Arial" panose="020B0604020202020204" pitchFamily="34" charset="0"/>
                          <a:ea typeface="Arial" panose="020B0604020202020204" pitchFamily="34" charset="0"/>
                          <a:cs typeface="Arial" panose="020B0604020202020204" pitchFamily="34" charset="0"/>
                        </a:rPr>
                        <a:t>3</a:t>
                      </a:r>
                      <a:endParaRPr lang="en-GB" sz="900">
                        <a:effectLst/>
                        <a:latin typeface="Arial" panose="020B0604020202020204" pitchFamily="34" charset="0"/>
                        <a:ea typeface="Arial" panose="020B0604020202020204" pitchFamily="34" charset="0"/>
                        <a:cs typeface="Times New Roman" panose="02020603050405020304" pitchFamily="18" charset="0"/>
                      </a:endParaRPr>
                    </a:p>
                  </a:txBody>
                  <a:tcPr marL="53786" marR="53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300"/>
                        </a:spcBef>
                        <a:spcAft>
                          <a:spcPts val="300"/>
                        </a:spcAft>
                      </a:pPr>
                      <a:r>
                        <a:rPr lang="en-GB" sz="900">
                          <a:effectLst/>
                          <a:latin typeface="Arial" panose="020B0604020202020204" pitchFamily="34" charset="0"/>
                          <a:ea typeface="Arial" panose="020B0604020202020204" pitchFamily="34" charset="0"/>
                          <a:cs typeface="Arial" panose="020B0604020202020204" pitchFamily="34" charset="0"/>
                        </a:rPr>
                        <a:t>Summer term visit</a:t>
                      </a:r>
                      <a:endParaRPr lang="en-GB" sz="900">
                        <a:effectLst/>
                        <a:latin typeface="Arial" panose="020B0604020202020204" pitchFamily="34" charset="0"/>
                        <a:ea typeface="Arial" panose="020B0604020202020204" pitchFamily="34" charset="0"/>
                        <a:cs typeface="Times New Roman" panose="02020603050405020304" pitchFamily="18" charset="0"/>
                      </a:endParaRPr>
                    </a:p>
                  </a:txBody>
                  <a:tcPr marL="53786" marR="53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300"/>
                        </a:spcBef>
                        <a:spcAft>
                          <a:spcPts val="300"/>
                        </a:spcAft>
                      </a:pPr>
                      <a:r>
                        <a:rPr lang="en-GB" sz="900">
                          <a:effectLst/>
                          <a:latin typeface="Arial" panose="020B0604020202020204" pitchFamily="34" charset="0"/>
                          <a:ea typeface="Arial" panose="020B0604020202020204" pitchFamily="34" charset="0"/>
                          <a:cs typeface="Arial" panose="020B0604020202020204" pitchFamily="34" charset="0"/>
                        </a:rPr>
                        <a:t>Review of progress over the course of the year with regard to: data; curriculum development; other school priorities identified in Autumn Term Visit</a:t>
                      </a:r>
                      <a:endParaRPr lang="en-GB" sz="900">
                        <a:effectLst/>
                        <a:latin typeface="Arial" panose="020B0604020202020204" pitchFamily="34" charset="0"/>
                        <a:ea typeface="Arial" panose="020B0604020202020204" pitchFamily="34" charset="0"/>
                        <a:cs typeface="Times New Roman" panose="02020603050405020304" pitchFamily="18" charset="0"/>
                      </a:endParaRPr>
                    </a:p>
                  </a:txBody>
                  <a:tcPr marL="53786" marR="53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300"/>
                        </a:spcBef>
                        <a:spcAft>
                          <a:spcPts val="300"/>
                        </a:spcAft>
                      </a:pPr>
                      <a:r>
                        <a:rPr lang="en-GB" sz="900">
                          <a:effectLst/>
                          <a:latin typeface="Arial" panose="020B0604020202020204" pitchFamily="34" charset="0"/>
                          <a:ea typeface="Arial" panose="020B0604020202020204" pitchFamily="34" charset="0"/>
                          <a:cs typeface="Arial" panose="020B0604020202020204" pitchFamily="34" charset="0"/>
                        </a:rPr>
                        <a:t>Peer Leader</a:t>
                      </a:r>
                      <a:endParaRPr lang="en-GB" sz="900">
                        <a:effectLst/>
                        <a:latin typeface="Arial" panose="020B0604020202020204" pitchFamily="34" charset="0"/>
                        <a:ea typeface="Arial" panose="020B0604020202020204" pitchFamily="34" charset="0"/>
                        <a:cs typeface="Times New Roman" panose="02020603050405020304" pitchFamily="18" charset="0"/>
                      </a:endParaRPr>
                    </a:p>
                    <a:p>
                      <a:pPr algn="ctr">
                        <a:lnSpc>
                          <a:spcPct val="115000"/>
                        </a:lnSpc>
                        <a:spcBef>
                          <a:spcPts val="300"/>
                        </a:spcBef>
                        <a:spcAft>
                          <a:spcPts val="300"/>
                        </a:spcAft>
                      </a:pPr>
                      <a:r>
                        <a:rPr lang="en-GB" sz="900">
                          <a:effectLst/>
                          <a:latin typeface="Arial" panose="020B0604020202020204" pitchFamily="34" charset="0"/>
                          <a:ea typeface="Arial" panose="020B0604020202020204" pitchFamily="34" charset="0"/>
                          <a:cs typeface="Arial" panose="020B0604020202020204" pitchFamily="34" charset="0"/>
                        </a:rPr>
                        <a:t>Lead Officer (if required)</a:t>
                      </a:r>
                      <a:endParaRPr lang="en-GB" sz="900">
                        <a:effectLst/>
                        <a:latin typeface="Arial" panose="020B0604020202020204" pitchFamily="34" charset="0"/>
                        <a:ea typeface="Arial" panose="020B0604020202020204" pitchFamily="34" charset="0"/>
                        <a:cs typeface="Times New Roman" panose="02020603050405020304" pitchFamily="18" charset="0"/>
                      </a:endParaRPr>
                    </a:p>
                    <a:p>
                      <a:pPr algn="ctr">
                        <a:lnSpc>
                          <a:spcPct val="115000"/>
                        </a:lnSpc>
                        <a:spcBef>
                          <a:spcPts val="300"/>
                        </a:spcBef>
                        <a:spcAft>
                          <a:spcPts val="300"/>
                        </a:spcAft>
                      </a:pPr>
                      <a:r>
                        <a:rPr lang="en-GB" sz="900">
                          <a:effectLst/>
                          <a:latin typeface="Arial" panose="020B0604020202020204" pitchFamily="34" charset="0"/>
                          <a:ea typeface="Arial" panose="020B0604020202020204" pitchFamily="34" charset="0"/>
                          <a:cs typeface="Arial" panose="020B0604020202020204" pitchFamily="34" charset="0"/>
                        </a:rPr>
                        <a:t>Headteacher</a:t>
                      </a:r>
                      <a:endParaRPr lang="en-GB" sz="900">
                        <a:effectLst/>
                        <a:latin typeface="Arial" panose="020B0604020202020204" pitchFamily="34" charset="0"/>
                        <a:ea typeface="Arial" panose="020B0604020202020204" pitchFamily="34" charset="0"/>
                        <a:cs typeface="Times New Roman" panose="02020603050405020304" pitchFamily="18" charset="0"/>
                      </a:endParaRPr>
                    </a:p>
                    <a:p>
                      <a:pPr algn="ctr">
                        <a:lnSpc>
                          <a:spcPct val="115000"/>
                        </a:lnSpc>
                        <a:spcBef>
                          <a:spcPts val="300"/>
                        </a:spcBef>
                        <a:spcAft>
                          <a:spcPts val="300"/>
                        </a:spcAft>
                      </a:pPr>
                      <a:r>
                        <a:rPr lang="en-GB" sz="900">
                          <a:effectLst/>
                          <a:latin typeface="Arial" panose="020B0604020202020204" pitchFamily="34" charset="0"/>
                          <a:ea typeface="Arial" panose="020B0604020202020204" pitchFamily="34" charset="0"/>
                          <a:cs typeface="Arial" panose="020B0604020202020204" pitchFamily="34" charset="0"/>
                        </a:rPr>
                        <a:t>Chair of Governors</a:t>
                      </a:r>
                      <a:endParaRPr lang="en-GB" sz="900">
                        <a:effectLst/>
                        <a:latin typeface="Arial" panose="020B0604020202020204" pitchFamily="34" charset="0"/>
                        <a:ea typeface="Arial" panose="020B0604020202020204" pitchFamily="34" charset="0"/>
                        <a:cs typeface="Times New Roman" panose="02020603050405020304" pitchFamily="18" charset="0"/>
                      </a:endParaRPr>
                    </a:p>
                  </a:txBody>
                  <a:tcPr marL="53786" marR="53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300"/>
                        </a:spcBef>
                        <a:spcAft>
                          <a:spcPts val="300"/>
                        </a:spcAft>
                      </a:pPr>
                      <a:r>
                        <a:rPr lang="en-GB" sz="900" dirty="0">
                          <a:effectLst/>
                          <a:latin typeface="Arial" panose="020B0604020202020204" pitchFamily="34" charset="0"/>
                          <a:ea typeface="Arial" panose="020B0604020202020204" pitchFamily="34" charset="0"/>
                          <a:cs typeface="Arial" panose="020B0604020202020204" pitchFamily="34" charset="0"/>
                        </a:rPr>
                        <a:t>Monday 14</a:t>
                      </a:r>
                      <a:r>
                        <a:rPr lang="en-GB" sz="900" baseline="30000" dirty="0">
                          <a:effectLst/>
                          <a:latin typeface="Arial" panose="020B0604020202020204" pitchFamily="34" charset="0"/>
                          <a:ea typeface="Arial" panose="020B0604020202020204" pitchFamily="34" charset="0"/>
                          <a:cs typeface="Arial" panose="020B0604020202020204" pitchFamily="34" charset="0"/>
                        </a:rPr>
                        <a:t>th</a:t>
                      </a:r>
                      <a:r>
                        <a:rPr lang="en-GB" sz="900" dirty="0">
                          <a:effectLst/>
                          <a:latin typeface="Arial" panose="020B0604020202020204" pitchFamily="34" charset="0"/>
                          <a:ea typeface="Arial" panose="020B0604020202020204" pitchFamily="34" charset="0"/>
                          <a:cs typeface="Arial" panose="020B0604020202020204" pitchFamily="34" charset="0"/>
                        </a:rPr>
                        <a:t> July 2025</a:t>
                      </a:r>
                      <a:endParaRPr lang="en-GB" sz="900" dirty="0">
                        <a:effectLst/>
                        <a:latin typeface="Arial" panose="020B0604020202020204" pitchFamily="34" charset="0"/>
                        <a:ea typeface="Arial" panose="020B0604020202020204" pitchFamily="34" charset="0"/>
                        <a:cs typeface="Times New Roman" panose="02020603050405020304" pitchFamily="18" charset="0"/>
                      </a:endParaRPr>
                    </a:p>
                  </a:txBody>
                  <a:tcPr marL="53786" marR="537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3344528"/>
                  </a:ext>
                </a:extLst>
              </a:tr>
            </a:tbl>
          </a:graphicData>
        </a:graphic>
      </p:graphicFrame>
    </p:spTree>
    <p:extLst>
      <p:ext uri="{BB962C8B-B14F-4D97-AF65-F5344CB8AC3E}">
        <p14:creationId xmlns:p14="http://schemas.microsoft.com/office/powerpoint/2010/main" val="21673673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217773" y="1425145"/>
            <a:ext cx="184731" cy="369332"/>
          </a:xfrm>
          <a:prstGeom prst="rect">
            <a:avLst/>
          </a:prstGeom>
          <a:noFill/>
        </p:spPr>
        <p:txBody>
          <a:bodyPr wrap="none" rtlCol="0">
            <a:spAutoFit/>
          </a:bodyPr>
          <a:lstStyle/>
          <a:p>
            <a:endParaRPr lang="en-GB"/>
          </a:p>
        </p:txBody>
      </p:sp>
      <p:sp>
        <p:nvSpPr>
          <p:cNvPr id="4" name="Subtitle 3"/>
          <p:cNvSpPr txBox="1">
            <a:spLocks/>
          </p:cNvSpPr>
          <p:nvPr/>
        </p:nvSpPr>
        <p:spPr>
          <a:xfrm>
            <a:off x="691977" y="650240"/>
            <a:ext cx="10997515" cy="90190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b="1" dirty="0"/>
              <a:t>The Aspirant Heads Programme</a:t>
            </a:r>
          </a:p>
        </p:txBody>
      </p:sp>
      <p:sp>
        <p:nvSpPr>
          <p:cNvPr id="6" name="Subtitle 3"/>
          <p:cNvSpPr txBox="1">
            <a:spLocks/>
          </p:cNvSpPr>
          <p:nvPr/>
        </p:nvSpPr>
        <p:spPr>
          <a:xfrm>
            <a:off x="691977" y="1955276"/>
            <a:ext cx="11228173" cy="411600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GB" dirty="0"/>
          </a:p>
        </p:txBody>
      </p:sp>
      <p:sp>
        <p:nvSpPr>
          <p:cNvPr id="7" name="Subtitle 3"/>
          <p:cNvSpPr txBox="1">
            <a:spLocks/>
          </p:cNvSpPr>
          <p:nvPr/>
        </p:nvSpPr>
        <p:spPr>
          <a:xfrm>
            <a:off x="597243" y="1778001"/>
            <a:ext cx="10997514" cy="417367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GB" dirty="0"/>
          </a:p>
        </p:txBody>
      </p:sp>
      <p:sp>
        <p:nvSpPr>
          <p:cNvPr id="8" name="Rectangle 7"/>
          <p:cNvSpPr/>
          <p:nvPr/>
        </p:nvSpPr>
        <p:spPr>
          <a:xfrm>
            <a:off x="172720" y="906323"/>
            <a:ext cx="11961616" cy="6878806"/>
          </a:xfrm>
          <a:prstGeom prst="rect">
            <a:avLst/>
          </a:prstGeom>
        </p:spPr>
        <p:txBody>
          <a:bodyPr wrap="square">
            <a:spAutoFit/>
          </a:bodyPr>
          <a:lstStyle/>
          <a:p>
            <a:pPr lvl="0" algn="ctr" defTabSz="457200"/>
            <a:endParaRPr lang="en-GB" sz="1600" b="1" dirty="0">
              <a:latin typeface="Calibri"/>
            </a:endParaRPr>
          </a:p>
          <a:p>
            <a:pPr marL="342900" lvl="0" indent="-342900" defTabSz="457200">
              <a:spcAft>
                <a:spcPts val="1800"/>
              </a:spcAft>
              <a:buFont typeface="Arial" panose="020B0604020202020204" pitchFamily="34" charset="0"/>
              <a:buChar char="•"/>
            </a:pPr>
            <a:r>
              <a:rPr lang="en-GB" sz="2000" b="1" dirty="0">
                <a:ea typeface="Calibri"/>
                <a:cs typeface="Times New Roman"/>
              </a:rPr>
              <a:t>The course was completely re-worked/re-written during the autumn term of 2023 and was launched with a cohort of 16 participants in January 2024</a:t>
            </a:r>
          </a:p>
          <a:p>
            <a:pPr marL="342900" lvl="0" indent="-342900" defTabSz="457200">
              <a:spcAft>
                <a:spcPts val="1800"/>
              </a:spcAft>
              <a:buFont typeface="Arial" panose="020B0604020202020204" pitchFamily="34" charset="0"/>
              <a:buChar char="•"/>
            </a:pPr>
            <a:r>
              <a:rPr lang="en-GB" sz="2000" b="1" dirty="0">
                <a:ea typeface="Calibri"/>
                <a:cs typeface="Times New Roman"/>
              </a:rPr>
              <a:t>The course is not set out to replace or duplicate NPQH</a:t>
            </a:r>
          </a:p>
          <a:p>
            <a:pPr marL="342900" lvl="0" indent="-342900" defTabSz="457200">
              <a:spcAft>
                <a:spcPts val="1800"/>
              </a:spcAft>
              <a:buFont typeface="Arial" panose="020B0604020202020204" pitchFamily="34" charset="0"/>
              <a:buChar char="•"/>
            </a:pPr>
            <a:r>
              <a:rPr lang="en-GB" sz="2000" b="1" dirty="0">
                <a:ea typeface="Calibri"/>
                <a:cs typeface="Times New Roman"/>
              </a:rPr>
              <a:t>The course includes 9 taught face to face sessions (see programme on the following slides) delivered by a range of LA officers and current headteachers; the opportunity to join a teaching &amp; learning or leadership &amp; management review with LA officers; the opportunity to join a safeguarding review; the offer of a ‘mock’ headteacher interview; completion of an action research project – the key findings of which will be presented to the cohort in the final two sessions of the course</a:t>
            </a:r>
          </a:p>
          <a:p>
            <a:pPr marL="342900" lvl="0" indent="-342900" defTabSz="457200">
              <a:spcAft>
                <a:spcPts val="1800"/>
              </a:spcAft>
              <a:buFont typeface="Arial" panose="020B0604020202020204" pitchFamily="34" charset="0"/>
              <a:buChar char="•"/>
            </a:pPr>
            <a:r>
              <a:rPr lang="en-GB" sz="2000" b="1" dirty="0">
                <a:ea typeface="Calibri"/>
                <a:cs typeface="Times New Roman"/>
              </a:rPr>
              <a:t>Two members of the current cohort have already secured their first headship &amp; two further participants are  currently fulfilling the role of acting headteacher highly effectively</a:t>
            </a:r>
          </a:p>
          <a:p>
            <a:pPr marL="342900" lvl="0" indent="-342900" defTabSz="457200">
              <a:spcAft>
                <a:spcPts val="1800"/>
              </a:spcAft>
              <a:buFont typeface="Arial" panose="020B0604020202020204" pitchFamily="34" charset="0"/>
              <a:buChar char="•"/>
            </a:pPr>
            <a:r>
              <a:rPr lang="en-GB" sz="2000" b="1" dirty="0">
                <a:ea typeface="Calibri"/>
                <a:cs typeface="Times New Roman"/>
              </a:rPr>
              <a:t>Invitations will open for a second cohort in the summer term of 2025 with the course starting the following September</a:t>
            </a:r>
          </a:p>
          <a:p>
            <a:pPr marL="342900" lvl="0" indent="-342900" defTabSz="457200">
              <a:spcAft>
                <a:spcPts val="1800"/>
              </a:spcAft>
              <a:buFont typeface="Arial" panose="020B0604020202020204" pitchFamily="34" charset="0"/>
              <a:buChar char="•"/>
            </a:pPr>
            <a:endParaRPr lang="en-GB" sz="2000" b="1" dirty="0">
              <a:ea typeface="Calibri"/>
              <a:cs typeface="Times New Roman"/>
            </a:endParaRPr>
          </a:p>
          <a:p>
            <a:pPr marL="342900" lvl="0" indent="-342900" defTabSz="457200">
              <a:spcAft>
                <a:spcPts val="1800"/>
              </a:spcAft>
              <a:buFont typeface="Arial" panose="020B0604020202020204" pitchFamily="34" charset="0"/>
              <a:buChar char="•"/>
            </a:pPr>
            <a:endParaRPr lang="en-GB" sz="2000" b="1" dirty="0">
              <a:ea typeface="Calibri"/>
              <a:cs typeface="Times New Roman"/>
            </a:endParaRPr>
          </a:p>
          <a:p>
            <a:pPr marL="342900" lvl="0" indent="-342900" defTabSz="457200">
              <a:spcAft>
                <a:spcPts val="1800"/>
              </a:spcAft>
              <a:buFont typeface="Arial" panose="020B0604020202020204" pitchFamily="34" charset="0"/>
              <a:buChar char="•"/>
            </a:pPr>
            <a:endParaRPr lang="en-GB" sz="2000" b="1" dirty="0">
              <a:ea typeface="Calibri"/>
              <a:cs typeface="Times New Roman"/>
            </a:endParaRPr>
          </a:p>
        </p:txBody>
      </p:sp>
    </p:spTree>
    <p:extLst>
      <p:ext uri="{BB962C8B-B14F-4D97-AF65-F5344CB8AC3E}">
        <p14:creationId xmlns:p14="http://schemas.microsoft.com/office/powerpoint/2010/main" val="2405594770"/>
      </p:ext>
    </p:extLst>
  </p:cSld>
  <p:clrMapOvr>
    <a:masterClrMapping/>
  </p:clrMapOvr>
</p:sld>
</file>

<file path=ppt/theme/theme1.xml><?xml version="1.0" encoding="utf-8"?>
<a:theme xmlns:a="http://schemas.openxmlformats.org/drawingml/2006/main" name="North Lincolnshire Council">
  <a:themeElements>
    <a:clrScheme name="Custom 1">
      <a:dk1>
        <a:srgbClr val="000000"/>
      </a:dk1>
      <a:lt1>
        <a:srgbClr val="FFFFFF"/>
      </a:lt1>
      <a:dk2>
        <a:srgbClr val="37424A"/>
      </a:dk2>
      <a:lt2>
        <a:srgbClr val="FFFFFF"/>
      </a:lt2>
      <a:accent1>
        <a:srgbClr val="009AA6"/>
      </a:accent1>
      <a:accent2>
        <a:srgbClr val="EBB700"/>
      </a:accent2>
      <a:accent3>
        <a:srgbClr val="DC5034"/>
      </a:accent3>
      <a:accent4>
        <a:srgbClr val="D71F85"/>
      </a:accent4>
      <a:accent5>
        <a:srgbClr val="AEB4AB"/>
      </a:accent5>
      <a:accent6>
        <a:srgbClr val="BDB1A6"/>
      </a:accent6>
      <a:hlink>
        <a:srgbClr val="009AA6"/>
      </a:hlink>
      <a:folHlink>
        <a:srgbClr val="DC5034"/>
      </a:folHlink>
    </a:clrScheme>
    <a:fontScheme name="North Lincolnshire Counci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 id="{74BB3B61-78A4-4465-908D-02811449E967}" vid="{3FAABD57-30E1-45E1-AB0E-D7054F81A337}"/>
    </a:ext>
  </a:extLst>
</a:theme>
</file>

<file path=ppt/theme/theme2.xml><?xml version="1.0" encoding="utf-8"?>
<a:theme xmlns:a="http://schemas.openxmlformats.org/drawingml/2006/main" name="3_North Lincolnshire Council">
  <a:themeElements>
    <a:clrScheme name="Custom 1">
      <a:dk1>
        <a:srgbClr val="000000"/>
      </a:dk1>
      <a:lt1>
        <a:srgbClr val="FFFFFF"/>
      </a:lt1>
      <a:dk2>
        <a:srgbClr val="37424A"/>
      </a:dk2>
      <a:lt2>
        <a:srgbClr val="FFFFFF"/>
      </a:lt2>
      <a:accent1>
        <a:srgbClr val="009AA6"/>
      </a:accent1>
      <a:accent2>
        <a:srgbClr val="EBB700"/>
      </a:accent2>
      <a:accent3>
        <a:srgbClr val="DC5034"/>
      </a:accent3>
      <a:accent4>
        <a:srgbClr val="D71F85"/>
      </a:accent4>
      <a:accent5>
        <a:srgbClr val="AEB4AB"/>
      </a:accent5>
      <a:accent6>
        <a:srgbClr val="BDB1A6"/>
      </a:accent6>
      <a:hlink>
        <a:srgbClr val="009AA6"/>
      </a:hlink>
      <a:folHlink>
        <a:srgbClr val="DC5034"/>
      </a:folHlink>
    </a:clrScheme>
    <a:fontScheme name="North Lincolnshire Counci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 id="{74BB3B61-78A4-4465-908D-02811449E967}" vid="{3F28C7E4-ABCF-4BD2-BAD0-4B43B0BF84FD}"/>
    </a:ext>
  </a:extLst>
</a:theme>
</file>

<file path=ppt/theme/theme3.xml><?xml version="1.0" encoding="utf-8"?>
<a:theme xmlns:a="http://schemas.openxmlformats.org/drawingml/2006/main" name="4_North Lincolnshire Council">
  <a:themeElements>
    <a:clrScheme name="Custom 1">
      <a:dk1>
        <a:srgbClr val="000000"/>
      </a:dk1>
      <a:lt1>
        <a:srgbClr val="FFFFFF"/>
      </a:lt1>
      <a:dk2>
        <a:srgbClr val="37424A"/>
      </a:dk2>
      <a:lt2>
        <a:srgbClr val="FFFFFF"/>
      </a:lt2>
      <a:accent1>
        <a:srgbClr val="009AA6"/>
      </a:accent1>
      <a:accent2>
        <a:srgbClr val="EBB700"/>
      </a:accent2>
      <a:accent3>
        <a:srgbClr val="DC5034"/>
      </a:accent3>
      <a:accent4>
        <a:srgbClr val="D71F85"/>
      </a:accent4>
      <a:accent5>
        <a:srgbClr val="AEB4AB"/>
      </a:accent5>
      <a:accent6>
        <a:srgbClr val="BDB1A6"/>
      </a:accent6>
      <a:hlink>
        <a:srgbClr val="009AA6"/>
      </a:hlink>
      <a:folHlink>
        <a:srgbClr val="DC5034"/>
      </a:folHlink>
    </a:clrScheme>
    <a:fontScheme name="North Lincolnshire Counci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 id="{74BB3B61-78A4-4465-908D-02811449E967}" vid="{D17EFCF2-DB2F-428A-9D90-DCF3745AC592}"/>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PowerPoint</Template>
  <TotalTime>3753</TotalTime>
  <Words>1500</Words>
  <Application>Microsoft Office PowerPoint</Application>
  <PresentationFormat>Widescreen</PresentationFormat>
  <Paragraphs>141</Paragraphs>
  <Slides>11</Slides>
  <Notes>2</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11</vt:i4>
      </vt:variant>
    </vt:vector>
  </HeadingPairs>
  <TitlesOfParts>
    <vt:vector size="20" baseType="lpstr">
      <vt:lpstr>Arial</vt:lpstr>
      <vt:lpstr>Calibri</vt:lpstr>
      <vt:lpstr>Symbol</vt:lpstr>
      <vt:lpstr>Tahoma</vt:lpstr>
      <vt:lpstr>Times New Roman</vt:lpstr>
      <vt:lpstr>Wingdings</vt:lpstr>
      <vt:lpstr>North Lincolnshire Council</vt:lpstr>
      <vt:lpstr>3_North Lincolnshire Council</vt:lpstr>
      <vt:lpstr>4_North Lincolnshire Council</vt:lpstr>
      <vt:lpstr>NLAGB AGM Update on Support for Schools in North Lincolnshire  13th November 2024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Jemima Flintoff</dc:creator>
  <cp:lastModifiedBy>Anthony Hull</cp:lastModifiedBy>
  <cp:revision>507</cp:revision>
  <dcterms:created xsi:type="dcterms:W3CDTF">2019-09-04T16:18:55Z</dcterms:created>
  <dcterms:modified xsi:type="dcterms:W3CDTF">2024-11-11T20:51:53Z</dcterms:modified>
</cp:coreProperties>
</file>