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1" r:id="rId3"/>
    <p:sldId id="290" r:id="rId4"/>
    <p:sldId id="302" r:id="rId5"/>
    <p:sldId id="291" r:id="rId6"/>
    <p:sldId id="292" r:id="rId7"/>
    <p:sldId id="294" r:id="rId8"/>
    <p:sldId id="296" r:id="rId9"/>
    <p:sldId id="297" r:id="rId10"/>
    <p:sldId id="298" r:id="rId11"/>
    <p:sldId id="303" r:id="rId12"/>
    <p:sldId id="301" r:id="rId13"/>
    <p:sldId id="289"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EE96AA-037C-47D0-90A4-472C0B1B4728}">
          <p14:sldIdLst>
            <p14:sldId id="256"/>
            <p14:sldId id="261"/>
            <p14:sldId id="290"/>
            <p14:sldId id="302"/>
            <p14:sldId id="291"/>
            <p14:sldId id="292"/>
            <p14:sldId id="294"/>
            <p14:sldId id="296"/>
            <p14:sldId id="297"/>
            <p14:sldId id="298"/>
            <p14:sldId id="303"/>
            <p14:sldId id="301"/>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Garrington" initials="HG" lastIdx="1" clrIdx="0">
    <p:extLst>
      <p:ext uri="{19B8F6BF-5375-455C-9EA6-DF929625EA0E}">
        <p15:presenceInfo xmlns:p15="http://schemas.microsoft.com/office/powerpoint/2012/main" userId="S::Hannah.Garrington@nga.org.uk::cfc1978b-3f49-4fe2-a315-12c801cb4b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3116" autoAdjust="0"/>
  </p:normalViewPr>
  <p:slideViewPr>
    <p:cSldViewPr>
      <p:cViewPr>
        <p:scale>
          <a:sx n="66" d="100"/>
          <a:sy n="66" d="100"/>
        </p:scale>
        <p:origin x="1190" y="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366" y="6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Challenges%20for%20school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Chair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Clerk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Training%20and%20development.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Staffing%20staff%20recruit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Staffing%20staff%20recruitme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Staffing%20staff%20recruitm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Finance%20(version%201).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Finance%20(version%201).xlsb.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Demographics%20and%20recruitment%20(version%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Demographics%20and%20recruitment%20(version%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xchange\Company\Campaigns%20and%20Projects\2020%20&amp;%20ongoing\Annual%20school%20governance%20survey%202020\4%20Results\Briefing%20sheets\Excel%20data\Demographics%20and%20recruitment%20(version%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631886440611"/>
          <c:y val="3.0313472114209532E-2"/>
          <c:w val="0.48391498304758124"/>
          <c:h val="0.78361301869236755"/>
        </c:manualLayout>
      </c:layout>
      <c:barChart>
        <c:barDir val="bar"/>
        <c:grouping val="clustered"/>
        <c:varyColors val="0"/>
        <c:ser>
          <c:idx val="0"/>
          <c:order val="0"/>
          <c:tx>
            <c:strRef>
              <c:f>Regions!$B$42</c:f>
              <c:strCache>
                <c:ptCount val="1"/>
                <c:pt idx="0">
                  <c:v>All regions</c:v>
                </c:pt>
              </c:strCache>
            </c:strRef>
          </c:tx>
          <c:spPr>
            <a:solidFill>
              <a:srgbClr val="7030A0"/>
            </a:solidFill>
            <a:ln>
              <a:noFill/>
            </a:ln>
            <a:effectLst/>
          </c:spPr>
          <c:invertIfNegative val="0"/>
          <c:cat>
            <c:strRef>
              <c:extLst>
                <c:ext xmlns:c15="http://schemas.microsoft.com/office/drawing/2012/chart" uri="{02D57815-91ED-43cb-92C2-25804820EDAC}">
                  <c15:fullRef>
                    <c15:sqref>Regions!$A$43:$A$57</c15:sqref>
                  </c15:fullRef>
                </c:ext>
              </c:extLst>
              <c:f>(Regions!$A$43:$A$46,Regions!$A$48:$A$53)</c:f>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Regions!$B$43:$B$57</c15:sqref>
                  </c15:fullRef>
                </c:ext>
              </c:extLst>
              <c:f>(Regions!$B$43:$B$46,Regions!$B$48:$B$53)</c:f>
              <c:numCache>
                <c:formatCode>0%</c:formatCode>
                <c:ptCount val="10"/>
                <c:pt idx="0">
                  <c:v>0.40189803575369676</c:v>
                </c:pt>
                <c:pt idx="1">
                  <c:v>0.35599205473405432</c:v>
                </c:pt>
                <c:pt idx="2">
                  <c:v>0.28117413374531008</c:v>
                </c:pt>
                <c:pt idx="3">
                  <c:v>0.28051202824983446</c:v>
                </c:pt>
                <c:pt idx="4">
                  <c:v>0.15669830059589496</c:v>
                </c:pt>
                <c:pt idx="5">
                  <c:v>0.12182741116751269</c:v>
                </c:pt>
                <c:pt idx="6">
                  <c:v>0.28051202824983446</c:v>
                </c:pt>
                <c:pt idx="7">
                  <c:v>0.15360847495034208</c:v>
                </c:pt>
                <c:pt idx="8">
                  <c:v>0.28117413374531008</c:v>
                </c:pt>
                <c:pt idx="9">
                  <c:v>0.18737585521959832</c:v>
                </c:pt>
              </c:numCache>
            </c:numRef>
          </c:val>
          <c:extLst>
            <c:ext xmlns:c16="http://schemas.microsoft.com/office/drawing/2014/chart" uri="{C3380CC4-5D6E-409C-BE32-E72D297353CC}">
              <c16:uniqueId val="{00000000-5B6B-4FED-9E67-4D5F9F7E2898}"/>
            </c:ext>
          </c:extLst>
        </c:ser>
        <c:ser>
          <c:idx val="6"/>
          <c:order val="6"/>
          <c:tx>
            <c:strRef>
              <c:f>Regions!$H$42</c:f>
              <c:strCache>
                <c:ptCount val="1"/>
                <c:pt idx="0">
                  <c:v>North West</c:v>
                </c:pt>
              </c:strCache>
              <c:extLst xmlns:c15="http://schemas.microsoft.com/office/drawing/2012/chart"/>
            </c:strRef>
          </c:tx>
          <c:spPr>
            <a:solidFill>
              <a:schemeClr val="accent3"/>
            </a:solidFill>
            <a:ln>
              <a:noFill/>
            </a:ln>
            <a:effectLst/>
          </c:spPr>
          <c:invertIfNegative val="0"/>
          <c:cat>
            <c:strRef>
              <c:extLst>
                <c:ext xmlns:c15="http://schemas.microsoft.com/office/drawing/2012/chart" uri="{02D57815-91ED-43cb-92C2-25804820EDAC}">
                  <c15:fullRef>
                    <c15:sqref>Regions!$A$43:$A$57</c15:sqref>
                  </c15:fullRef>
                </c:ext>
              </c:extLst>
              <c:f>(Regions!$A$43:$A$46,Regions!$A$48:$A$53)</c:f>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Regions!$H$43:$H$57</c15:sqref>
                  </c15:fullRef>
                </c:ext>
              </c:extLst>
              <c:f>(Regions!$H$43:$H$46,Regions!$H$48:$H$53)</c:f>
              <c:numCache>
                <c:formatCode>0%</c:formatCode>
                <c:ptCount val="10"/>
                <c:pt idx="0">
                  <c:v>0.41842397336293008</c:v>
                </c:pt>
                <c:pt idx="1">
                  <c:v>0.38734739178690342</c:v>
                </c:pt>
                <c:pt idx="2">
                  <c:v>0.30854605993340734</c:v>
                </c:pt>
                <c:pt idx="3">
                  <c:v>0.20643729189789123</c:v>
                </c:pt>
                <c:pt idx="4">
                  <c:v>0.10210876803551609</c:v>
                </c:pt>
                <c:pt idx="5">
                  <c:v>9.8779134295227528E-2</c:v>
                </c:pt>
                <c:pt idx="6">
                  <c:v>0.28412874583795783</c:v>
                </c:pt>
                <c:pt idx="7">
                  <c:v>0.16315205327413984</c:v>
                </c:pt>
                <c:pt idx="8">
                  <c:v>0.27635960044395119</c:v>
                </c:pt>
                <c:pt idx="9">
                  <c:v>0.18756936736958935</c:v>
                </c:pt>
              </c:numCache>
            </c:numRef>
          </c:val>
          <c:extLst xmlns:c15="http://schemas.microsoft.com/office/drawing/2012/chart">
            <c:ext xmlns:c16="http://schemas.microsoft.com/office/drawing/2014/chart" uri="{C3380CC4-5D6E-409C-BE32-E72D297353CC}">
              <c16:uniqueId val="{00000006-5B6B-4FED-9E67-4D5F9F7E2898}"/>
            </c:ext>
          </c:extLst>
        </c:ser>
        <c:ser>
          <c:idx val="7"/>
          <c:order val="7"/>
          <c:tx>
            <c:strRef>
              <c:f>Regions!$I$42</c:f>
              <c:strCache>
                <c:ptCount val="1"/>
                <c:pt idx="0">
                  <c:v>North East</c:v>
                </c:pt>
              </c:strCache>
              <c:extLst xmlns:c15="http://schemas.microsoft.com/office/drawing/2012/chart"/>
            </c:strRef>
          </c:tx>
          <c:spPr>
            <a:solidFill>
              <a:srgbClr val="92D050"/>
            </a:solidFill>
            <a:ln>
              <a:noFill/>
            </a:ln>
            <a:effectLst/>
          </c:spPr>
          <c:invertIfNegative val="0"/>
          <c:cat>
            <c:strRef>
              <c:extLst>
                <c:ext xmlns:c15="http://schemas.microsoft.com/office/drawing/2012/chart" uri="{02D57815-91ED-43cb-92C2-25804820EDAC}">
                  <c15:fullRef>
                    <c15:sqref>Regions!$A$43:$A$57</c15:sqref>
                  </c15:fullRef>
                </c:ext>
              </c:extLst>
              <c:f>(Regions!$A$43:$A$46,Regions!$A$48:$A$53)</c:f>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Regions!$I$43:$I$57</c15:sqref>
                  </c15:fullRef>
                </c:ext>
              </c:extLst>
              <c:f>(Regions!$I$43:$I$46,Regions!$I$48:$I$53)</c:f>
              <c:numCache>
                <c:formatCode>0%</c:formatCode>
                <c:ptCount val="10"/>
                <c:pt idx="0">
                  <c:v>0.29611650485436891</c:v>
                </c:pt>
                <c:pt idx="1">
                  <c:v>0.34951456310679613</c:v>
                </c:pt>
                <c:pt idx="2">
                  <c:v>0.27184466019417475</c:v>
                </c:pt>
                <c:pt idx="3">
                  <c:v>0.28640776699029125</c:v>
                </c:pt>
                <c:pt idx="4">
                  <c:v>0.16019417475728157</c:v>
                </c:pt>
                <c:pt idx="5">
                  <c:v>0.11650485436893204</c:v>
                </c:pt>
                <c:pt idx="6">
                  <c:v>0.29126213592233008</c:v>
                </c:pt>
                <c:pt idx="7">
                  <c:v>0.17475728155339806</c:v>
                </c:pt>
                <c:pt idx="8">
                  <c:v>0.24757281553398058</c:v>
                </c:pt>
                <c:pt idx="9">
                  <c:v>0.18446601941747573</c:v>
                </c:pt>
              </c:numCache>
            </c:numRef>
          </c:val>
          <c:extLst xmlns:c15="http://schemas.microsoft.com/office/drawing/2012/chart">
            <c:ext xmlns:c16="http://schemas.microsoft.com/office/drawing/2014/chart" uri="{C3380CC4-5D6E-409C-BE32-E72D297353CC}">
              <c16:uniqueId val="{00000007-5B6B-4FED-9E67-4D5F9F7E2898}"/>
            </c:ext>
          </c:extLst>
        </c:ser>
        <c:ser>
          <c:idx val="9"/>
          <c:order val="9"/>
          <c:tx>
            <c:strRef>
              <c:f>Regions!$K$42</c:f>
              <c:strCache>
                <c:ptCount val="1"/>
                <c:pt idx="0">
                  <c:v>Yorkshire and Humber</c:v>
                </c:pt>
              </c:strCache>
              <c:extLst xmlns:c15="http://schemas.microsoft.com/office/drawing/2012/chart"/>
            </c:strRef>
          </c:tx>
          <c:spPr>
            <a:solidFill>
              <a:srgbClr val="FFC000"/>
            </a:solidFill>
            <a:ln>
              <a:noFill/>
            </a:ln>
            <a:effectLst/>
          </c:spPr>
          <c:invertIfNegative val="0"/>
          <c:cat>
            <c:strRef>
              <c:extLst>
                <c:ext xmlns:c15="http://schemas.microsoft.com/office/drawing/2012/chart" uri="{02D57815-91ED-43cb-92C2-25804820EDAC}">
                  <c15:fullRef>
                    <c15:sqref>Regions!$A$43:$A$57</c15:sqref>
                  </c15:fullRef>
                </c:ext>
              </c:extLst>
              <c:f>(Regions!$A$43:$A$46,Regions!$A$48:$A$53)</c:f>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Regions!$K$43:$K$57</c15:sqref>
                  </c15:fullRef>
                </c:ext>
              </c:extLst>
              <c:f>(Regions!$K$43:$K$46,Regions!$K$48:$K$53)</c:f>
              <c:numCache>
                <c:formatCode>0%</c:formatCode>
                <c:ptCount val="10"/>
                <c:pt idx="0">
                  <c:v>0.33150684931506852</c:v>
                </c:pt>
                <c:pt idx="1">
                  <c:v>0.33972602739726027</c:v>
                </c:pt>
                <c:pt idx="2">
                  <c:v>0.28219178082191781</c:v>
                </c:pt>
                <c:pt idx="3">
                  <c:v>0.25205479452054796</c:v>
                </c:pt>
                <c:pt idx="4">
                  <c:v>0.12328767123287671</c:v>
                </c:pt>
                <c:pt idx="5">
                  <c:v>9.8630136986301367E-2</c:v>
                </c:pt>
                <c:pt idx="6">
                  <c:v>0.30410958904109592</c:v>
                </c:pt>
                <c:pt idx="7">
                  <c:v>0.19452054794520549</c:v>
                </c:pt>
                <c:pt idx="8">
                  <c:v>0.30136986301369861</c:v>
                </c:pt>
                <c:pt idx="9">
                  <c:v>0.16164383561643836</c:v>
                </c:pt>
              </c:numCache>
            </c:numRef>
          </c:val>
          <c:extLst xmlns:c15="http://schemas.microsoft.com/office/drawing/2012/chart">
            <c:ext xmlns:c16="http://schemas.microsoft.com/office/drawing/2014/chart" uri="{C3380CC4-5D6E-409C-BE32-E72D297353CC}">
              <c16:uniqueId val="{00000009-5B6B-4FED-9E67-4D5F9F7E2898}"/>
            </c:ext>
          </c:extLst>
        </c:ser>
        <c:dLbls>
          <c:showLegendKey val="0"/>
          <c:showVal val="0"/>
          <c:showCatName val="0"/>
          <c:showSerName val="0"/>
          <c:showPercent val="0"/>
          <c:showBubbleSize val="0"/>
        </c:dLbls>
        <c:gapWidth val="182"/>
        <c:axId val="625909104"/>
        <c:axId val="625905496"/>
        <c:extLst>
          <c:ext xmlns:c15="http://schemas.microsoft.com/office/drawing/2012/chart" uri="{02D57815-91ED-43cb-92C2-25804820EDAC}">
            <c15:filteredBarSeries>
              <c15:ser>
                <c:idx val="1"/>
                <c:order val="1"/>
                <c:tx>
                  <c:strRef>
                    <c:extLst>
                      <c:ext uri="{02D57815-91ED-43cb-92C2-25804820EDAC}">
                        <c15:formulaRef>
                          <c15:sqref>Regions!$C$42</c15:sqref>
                        </c15:formulaRef>
                      </c:ext>
                    </c:extLst>
                    <c:strCache>
                      <c:ptCount val="1"/>
                      <c:pt idx="0">
                        <c:v>South East</c:v>
                      </c:pt>
                    </c:strCache>
                  </c:strRef>
                </c:tx>
                <c:spPr>
                  <a:solidFill>
                    <a:srgbClr val="92D050"/>
                  </a:solidFill>
                  <a:ln>
                    <a:noFill/>
                  </a:ln>
                  <a:effectLst/>
                </c:spPr>
                <c:invertIfNegative val="0"/>
                <c:cat>
                  <c:strRef>
                    <c:extLst>
                      <c:ext uri="{02D57815-91ED-43cb-92C2-25804820EDAC}">
                        <c15:fullRef>
                          <c15:sqref>Regions!$A$43:$A$57</c15:sqref>
                        </c15:fullRef>
                        <c15:formulaRef>
                          <c15:sqref>(Regions!$A$43:$A$46,Regions!$A$48:$A$53)</c15:sqref>
                        </c15:formulaRef>
                      </c:ext>
                    </c:extLst>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uri="{02D57815-91ED-43cb-92C2-25804820EDAC}">
                        <c15:fullRef>
                          <c15:sqref>Regions!$C$43:$C$57</c15:sqref>
                        </c15:fullRef>
                        <c15:formulaRef>
                          <c15:sqref>(Regions!$C$43:$C$46,Regions!$C$48:$C$53)</c15:sqref>
                        </c15:formulaRef>
                      </c:ext>
                    </c:extLst>
                    <c:numCache>
                      <c:formatCode>0%</c:formatCode>
                      <c:ptCount val="10"/>
                      <c:pt idx="0">
                        <c:v>0.41346153846153844</c:v>
                      </c:pt>
                      <c:pt idx="1">
                        <c:v>0.37019230769230771</c:v>
                      </c:pt>
                      <c:pt idx="2">
                        <c:v>0.26682692307692307</c:v>
                      </c:pt>
                      <c:pt idx="3">
                        <c:v>0.234375</c:v>
                      </c:pt>
                      <c:pt idx="4">
                        <c:v>0.1875</c:v>
                      </c:pt>
                      <c:pt idx="5">
                        <c:v>0.14543269230769232</c:v>
                      </c:pt>
                      <c:pt idx="6">
                        <c:v>0.24759615384615385</c:v>
                      </c:pt>
                      <c:pt idx="7">
                        <c:v>0.11899038461538461</c:v>
                      </c:pt>
                      <c:pt idx="8">
                        <c:v>0.28485576923076922</c:v>
                      </c:pt>
                      <c:pt idx="9">
                        <c:v>0.1875</c:v>
                      </c:pt>
                    </c:numCache>
                  </c:numRef>
                </c:val>
                <c:extLst>
                  <c:ext xmlns:c16="http://schemas.microsoft.com/office/drawing/2014/chart" uri="{C3380CC4-5D6E-409C-BE32-E72D297353CC}">
                    <c16:uniqueId val="{00000001-5B6B-4FED-9E67-4D5F9F7E289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Regions!$D$42</c15:sqref>
                        </c15:formulaRef>
                      </c:ext>
                    </c:extLst>
                    <c:strCache>
                      <c:ptCount val="1"/>
                      <c:pt idx="0">
                        <c:v>South West</c:v>
                      </c:pt>
                    </c:strCache>
                  </c:strRef>
                </c:tx>
                <c:spPr>
                  <a:solidFill>
                    <a:schemeClr val="accent3"/>
                  </a:solidFill>
                  <a:ln>
                    <a:noFill/>
                  </a:ln>
                  <a:effectLst/>
                </c:spPr>
                <c:invertIfNegative val="0"/>
                <c:cat>
                  <c:strRef>
                    <c:extLst>
                      <c:ext xmlns:c15="http://schemas.microsoft.com/office/drawing/2012/chart" uri="{02D57815-91ED-43cb-92C2-25804820EDAC}">
                        <c15:fullRef>
                          <c15:sqref>Regions!$A$43:$A$57</c15:sqref>
                        </c15:fullRef>
                        <c15:formulaRef>
                          <c15:sqref>(Regions!$A$43:$A$46,Regions!$A$48:$A$53)</c15:sqref>
                        </c15:formulaRef>
                      </c:ext>
                    </c:extLst>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Regions!$D$43:$D$57</c15:sqref>
                        </c15:fullRef>
                        <c15:formulaRef>
                          <c15:sqref>(Regions!$D$43:$D$46,Regions!$D$48:$D$53)</c15:sqref>
                        </c15:formulaRef>
                      </c:ext>
                    </c:extLst>
                    <c:numCache>
                      <c:formatCode>0%</c:formatCode>
                      <c:ptCount val="10"/>
                      <c:pt idx="0">
                        <c:v>0.37310606060606061</c:v>
                      </c:pt>
                      <c:pt idx="1">
                        <c:v>0.38446969696969696</c:v>
                      </c:pt>
                      <c:pt idx="2">
                        <c:v>0.25378787878787878</c:v>
                      </c:pt>
                      <c:pt idx="3">
                        <c:v>0.22727272727272727</c:v>
                      </c:pt>
                      <c:pt idx="4">
                        <c:v>0.17234848484848486</c:v>
                      </c:pt>
                      <c:pt idx="5">
                        <c:v>0.125</c:v>
                      </c:pt>
                      <c:pt idx="6">
                        <c:v>0.27272727272727271</c:v>
                      </c:pt>
                      <c:pt idx="7">
                        <c:v>0.14204545454545456</c:v>
                      </c:pt>
                      <c:pt idx="8">
                        <c:v>0.29356060606060608</c:v>
                      </c:pt>
                      <c:pt idx="9">
                        <c:v>0.20075757575757575</c:v>
                      </c:pt>
                    </c:numCache>
                  </c:numRef>
                </c:val>
                <c:extLst xmlns:c15="http://schemas.microsoft.com/office/drawing/2012/chart">
                  <c:ext xmlns:c16="http://schemas.microsoft.com/office/drawing/2014/chart" uri="{C3380CC4-5D6E-409C-BE32-E72D297353CC}">
                    <c16:uniqueId val="{00000003-5B6B-4FED-9E67-4D5F9F7E289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Regions!$E$42</c15:sqref>
                        </c15:formulaRef>
                      </c:ext>
                    </c:extLst>
                    <c:strCache>
                      <c:ptCount val="1"/>
                      <c:pt idx="0">
                        <c:v>London</c:v>
                      </c:pt>
                    </c:strCache>
                  </c:strRef>
                </c:tx>
                <c:spPr>
                  <a:solidFill>
                    <a:srgbClr val="FFC000"/>
                  </a:solidFill>
                  <a:ln>
                    <a:noFill/>
                  </a:ln>
                  <a:effectLst/>
                </c:spPr>
                <c:invertIfNegative val="0"/>
                <c:cat>
                  <c:strRef>
                    <c:extLst>
                      <c:ext xmlns:c15="http://schemas.microsoft.com/office/drawing/2012/chart" uri="{02D57815-91ED-43cb-92C2-25804820EDAC}">
                        <c15:fullRef>
                          <c15:sqref>Regions!$A$43:$A$57</c15:sqref>
                        </c15:fullRef>
                        <c15:formulaRef>
                          <c15:sqref>(Regions!$A$43:$A$46,Regions!$A$48:$A$53)</c15:sqref>
                        </c15:formulaRef>
                      </c:ext>
                    </c:extLst>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Regions!$E$43:$E$57</c15:sqref>
                        </c15:fullRef>
                        <c15:formulaRef>
                          <c15:sqref>(Regions!$E$43:$E$46,Regions!$E$48:$E$53)</c15:sqref>
                        </c15:formulaRef>
                      </c:ext>
                    </c:extLst>
                    <c:numCache>
                      <c:formatCode>0%</c:formatCode>
                      <c:ptCount val="10"/>
                      <c:pt idx="0">
                        <c:v>0.5036496350364964</c:v>
                      </c:pt>
                      <c:pt idx="1">
                        <c:v>0.30170316301703165</c:v>
                      </c:pt>
                      <c:pt idx="2">
                        <c:v>0.24817518248175183</c:v>
                      </c:pt>
                      <c:pt idx="3">
                        <c:v>0.26277372262773724</c:v>
                      </c:pt>
                      <c:pt idx="4">
                        <c:v>0.22871046228710462</c:v>
                      </c:pt>
                      <c:pt idx="5">
                        <c:v>0.15815085158150852</c:v>
                      </c:pt>
                      <c:pt idx="6">
                        <c:v>0.21654501216545013</c:v>
                      </c:pt>
                      <c:pt idx="7">
                        <c:v>0.15085158150851583</c:v>
                      </c:pt>
                      <c:pt idx="8">
                        <c:v>0.22141119221411193</c:v>
                      </c:pt>
                      <c:pt idx="9">
                        <c:v>0.18734793187347931</c:v>
                      </c:pt>
                    </c:numCache>
                  </c:numRef>
                </c:val>
                <c:extLst xmlns:c15="http://schemas.microsoft.com/office/drawing/2012/chart">
                  <c:ext xmlns:c16="http://schemas.microsoft.com/office/drawing/2014/chart" uri="{C3380CC4-5D6E-409C-BE32-E72D297353CC}">
                    <c16:uniqueId val="{00000002-5B6B-4FED-9E67-4D5F9F7E289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Regions!$F$42</c15:sqref>
                        </c15:formulaRef>
                      </c:ext>
                    </c:extLst>
                    <c:strCache>
                      <c:ptCount val="1"/>
                      <c:pt idx="0">
                        <c:v>East Midlands</c:v>
                      </c:pt>
                    </c:strCache>
                  </c:strRef>
                </c:tx>
                <c:spPr>
                  <a:solidFill>
                    <a:schemeClr val="accent5"/>
                  </a:solidFill>
                  <a:ln>
                    <a:noFill/>
                  </a:ln>
                  <a:effectLst/>
                </c:spPr>
                <c:invertIfNegative val="0"/>
                <c:cat>
                  <c:strRef>
                    <c:extLst>
                      <c:ext xmlns:c15="http://schemas.microsoft.com/office/drawing/2012/chart" uri="{02D57815-91ED-43cb-92C2-25804820EDAC}">
                        <c15:fullRef>
                          <c15:sqref>Regions!$A$43:$A$57</c15:sqref>
                        </c15:fullRef>
                        <c15:formulaRef>
                          <c15:sqref>(Regions!$A$43:$A$46,Regions!$A$48:$A$53)</c15:sqref>
                        </c15:formulaRef>
                      </c:ext>
                    </c:extLst>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Regions!$F$43:$F$57</c15:sqref>
                        </c15:fullRef>
                        <c15:formulaRef>
                          <c15:sqref>(Regions!$F$43:$F$46,Regions!$F$48:$F$53)</c15:sqref>
                        </c15:formulaRef>
                      </c:ext>
                    </c:extLst>
                    <c:numCache>
                      <c:formatCode>0%</c:formatCode>
                      <c:ptCount val="10"/>
                      <c:pt idx="0">
                        <c:v>0.36120996441281139</c:v>
                      </c:pt>
                      <c:pt idx="1">
                        <c:v>0.33451957295373663</c:v>
                      </c:pt>
                      <c:pt idx="2">
                        <c:v>0.30782918149466193</c:v>
                      </c:pt>
                      <c:pt idx="3">
                        <c:v>0.199288256227758</c:v>
                      </c:pt>
                      <c:pt idx="4">
                        <c:v>0.13167259786476868</c:v>
                      </c:pt>
                      <c:pt idx="5">
                        <c:v>0.11743772241992882</c:v>
                      </c:pt>
                      <c:pt idx="6">
                        <c:v>0.31316725978647686</c:v>
                      </c:pt>
                      <c:pt idx="7">
                        <c:v>0.19217081850533807</c:v>
                      </c:pt>
                      <c:pt idx="8">
                        <c:v>0.31850533807829179</c:v>
                      </c:pt>
                      <c:pt idx="9">
                        <c:v>0.16192170818505339</c:v>
                      </c:pt>
                    </c:numCache>
                  </c:numRef>
                </c:val>
                <c:extLst xmlns:c15="http://schemas.microsoft.com/office/drawing/2012/chart">
                  <c:ext xmlns:c16="http://schemas.microsoft.com/office/drawing/2014/chart" uri="{C3380CC4-5D6E-409C-BE32-E72D297353CC}">
                    <c16:uniqueId val="{00000004-5B6B-4FED-9E67-4D5F9F7E289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Regions!$G$42</c15:sqref>
                        </c15:formulaRef>
                      </c:ext>
                    </c:extLst>
                    <c:strCache>
                      <c:ptCount val="1"/>
                      <c:pt idx="0">
                        <c:v>West Midlands</c:v>
                      </c:pt>
                    </c:strCache>
                  </c:strRef>
                </c:tx>
                <c:spPr>
                  <a:solidFill>
                    <a:schemeClr val="accent6"/>
                  </a:solidFill>
                  <a:ln>
                    <a:noFill/>
                  </a:ln>
                  <a:effectLst/>
                </c:spPr>
                <c:invertIfNegative val="0"/>
                <c:cat>
                  <c:strRef>
                    <c:extLst>
                      <c:ext xmlns:c15="http://schemas.microsoft.com/office/drawing/2012/chart" uri="{02D57815-91ED-43cb-92C2-25804820EDAC}">
                        <c15:fullRef>
                          <c15:sqref>Regions!$A$43:$A$57</c15:sqref>
                        </c15:fullRef>
                        <c15:formulaRef>
                          <c15:sqref>(Regions!$A$43:$A$46,Regions!$A$48:$A$53)</c15:sqref>
                        </c15:formulaRef>
                      </c:ext>
                    </c:extLst>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Regions!$G$43:$G$57</c15:sqref>
                        </c15:fullRef>
                        <c15:formulaRef>
                          <c15:sqref>(Regions!$G$43:$G$46,Regions!$G$48:$G$53)</c15:sqref>
                        </c15:formulaRef>
                      </c:ext>
                    </c:extLst>
                    <c:numCache>
                      <c:formatCode>0%</c:formatCode>
                      <c:ptCount val="10"/>
                      <c:pt idx="0">
                        <c:v>0.42699724517906334</c:v>
                      </c:pt>
                      <c:pt idx="1">
                        <c:v>0.34435261707988979</c:v>
                      </c:pt>
                      <c:pt idx="2">
                        <c:v>0.26446280991735538</c:v>
                      </c:pt>
                      <c:pt idx="3">
                        <c:v>0.20385674931129477</c:v>
                      </c:pt>
                      <c:pt idx="4">
                        <c:v>0.15977961432506887</c:v>
                      </c:pt>
                      <c:pt idx="5">
                        <c:v>0.12121212121212122</c:v>
                      </c:pt>
                      <c:pt idx="6">
                        <c:v>0.2975206611570248</c:v>
                      </c:pt>
                      <c:pt idx="7">
                        <c:v>0.14600550964187328</c:v>
                      </c:pt>
                      <c:pt idx="8">
                        <c:v>0.24793388429752067</c:v>
                      </c:pt>
                      <c:pt idx="9">
                        <c:v>0.25068870523415976</c:v>
                      </c:pt>
                    </c:numCache>
                  </c:numRef>
                </c:val>
                <c:extLst xmlns:c15="http://schemas.microsoft.com/office/drawing/2012/chart">
                  <c:ext xmlns:c16="http://schemas.microsoft.com/office/drawing/2014/chart" uri="{C3380CC4-5D6E-409C-BE32-E72D297353CC}">
                    <c16:uniqueId val="{00000005-5B6B-4FED-9E67-4D5F9F7E289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Regions!$J$42</c15:sqref>
                        </c15:formulaRef>
                      </c:ext>
                    </c:extLst>
                    <c:strCache>
                      <c:ptCount val="1"/>
                      <c:pt idx="0">
                        <c:v>East of England</c:v>
                      </c:pt>
                    </c:strCache>
                  </c:strRef>
                </c:tx>
                <c:spPr>
                  <a:solidFill>
                    <a:schemeClr val="accent3">
                      <a:lumMod val="60000"/>
                    </a:schemeClr>
                  </a:solidFill>
                  <a:ln>
                    <a:noFill/>
                  </a:ln>
                  <a:effectLst/>
                </c:spPr>
                <c:invertIfNegative val="0"/>
                <c:cat>
                  <c:strRef>
                    <c:extLst>
                      <c:ext xmlns:c15="http://schemas.microsoft.com/office/drawing/2012/chart" uri="{02D57815-91ED-43cb-92C2-25804820EDAC}">
                        <c15:fullRef>
                          <c15:sqref>Regions!$A$43:$A$57</c15:sqref>
                        </c15:fullRef>
                        <c15:formulaRef>
                          <c15:sqref>(Regions!$A$43:$A$46,Regions!$A$48:$A$53)</c15:sqref>
                        </c15:formulaRef>
                      </c:ext>
                    </c:extLst>
                    <c:strCache>
                      <c:ptCount val="10"/>
                      <c:pt idx="0">
                        <c:v>Balancing the budget</c:v>
                      </c:pt>
                      <c:pt idx="1">
                        <c:v>Staff wellbeing including workload</c:v>
                      </c:pt>
                      <c:pt idx="2">
                        <c:v>Pupil wellbeing</c:v>
                      </c:pt>
                      <c:pt idx="3">
                        <c:v>Support for pupils with special educational needs</c:v>
                      </c:pt>
                      <c:pt idx="4">
                        <c:v>Attracting high quality teaching staff</c:v>
                      </c:pt>
                      <c:pt idx="5">
                        <c:v>Developing and retaining staff</c:v>
                      </c:pt>
                      <c:pt idx="6">
                        <c:v>Improving attainment</c:v>
                      </c:pt>
                      <c:pt idx="7">
                        <c:v>Parental and community engagement</c:v>
                      </c:pt>
                      <c:pt idx="8">
                        <c:v>Ensuring a broad and balanced curriculum</c:v>
                      </c:pt>
                      <c:pt idx="9">
                        <c:v>Services for children e.g. health services, mental health support</c:v>
                      </c:pt>
                    </c:strCache>
                  </c:strRef>
                </c:cat>
                <c:val>
                  <c:numRef>
                    <c:extLst>
                      <c:ext xmlns:c15="http://schemas.microsoft.com/office/drawing/2012/chart" uri="{02D57815-91ED-43cb-92C2-25804820EDAC}">
                        <c15:fullRef>
                          <c15:sqref>Regions!$J$43:$J$57</c15:sqref>
                        </c15:fullRef>
                        <c15:formulaRef>
                          <c15:sqref>(Regions!$J$43:$J$46,Regions!$J$48:$J$53)</c15:sqref>
                        </c15:formulaRef>
                      </c:ext>
                    </c:extLst>
                    <c:numCache>
                      <c:formatCode>0%</c:formatCode>
                      <c:ptCount val="10"/>
                      <c:pt idx="0">
                        <c:v>0.4355300859598854</c:v>
                      </c:pt>
                      <c:pt idx="1">
                        <c:v>0.32378223495702008</c:v>
                      </c:pt>
                      <c:pt idx="2">
                        <c:v>0.23495702005730659</c:v>
                      </c:pt>
                      <c:pt idx="3">
                        <c:v>0.18911174785100288</c:v>
                      </c:pt>
                      <c:pt idx="4">
                        <c:v>0.17765042979942694</c:v>
                      </c:pt>
                      <c:pt idx="5">
                        <c:v>0.11461318051575932</c:v>
                      </c:pt>
                      <c:pt idx="6">
                        <c:v>0.34097421203438394</c:v>
                      </c:pt>
                      <c:pt idx="7">
                        <c:v>0.12320916905444126</c:v>
                      </c:pt>
                      <c:pt idx="8">
                        <c:v>0.30659025787965616</c:v>
                      </c:pt>
                      <c:pt idx="9">
                        <c:v>0.166189111747851</c:v>
                      </c:pt>
                    </c:numCache>
                  </c:numRef>
                </c:val>
                <c:extLst xmlns:c15="http://schemas.microsoft.com/office/drawing/2012/chart">
                  <c:ext xmlns:c16="http://schemas.microsoft.com/office/drawing/2014/chart" uri="{C3380CC4-5D6E-409C-BE32-E72D297353CC}">
                    <c16:uniqueId val="{00000008-5B6B-4FED-9E67-4D5F9F7E2898}"/>
                  </c:ext>
                </c:extLst>
              </c15:ser>
            </c15:filteredBarSeries>
          </c:ext>
        </c:extLst>
      </c:barChart>
      <c:catAx>
        <c:axId val="62590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625905496"/>
        <c:crosses val="autoZero"/>
        <c:auto val="1"/>
        <c:lblAlgn val="ctr"/>
        <c:lblOffset val="100"/>
        <c:noMultiLvlLbl val="0"/>
      </c:catAx>
      <c:valAx>
        <c:axId val="625905496"/>
        <c:scaling>
          <c:orientation val="minMax"/>
          <c:max val="0.5"/>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62590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a:t>Q: Would you look to take on the role of chair in the future?</a:t>
            </a:r>
            <a:endParaRPr lang="en-GB"/>
          </a:p>
        </c:rich>
      </c:tx>
      <c:layout>
        <c:manualLayout>
          <c:xMode val="edge"/>
          <c:yMode val="edge"/>
          <c:x val="5.1210678125653233E-2"/>
          <c:y val="9.3170246455974767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5"/>
          <c:order val="5"/>
          <c:tx>
            <c:strRef>
              <c:f>'3'!$G$191</c:f>
              <c:strCache>
                <c:ptCount val="1"/>
                <c:pt idx="0">
                  <c:v>North West</c:v>
                </c:pt>
              </c:strCache>
              <c:extLst xmlns:c15="http://schemas.microsoft.com/office/drawing/2012/chart"/>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'3'!$A$192:$A$195</c:f>
              <c:strCache>
                <c:ptCount val="4"/>
                <c:pt idx="0">
                  <c:v>Yes, it has been agreed that I will take the chair in the future as part of a succession plan</c:v>
                </c:pt>
                <c:pt idx="1">
                  <c:v>Yes, I would consider it</c:v>
                </c:pt>
                <c:pt idx="2">
                  <c:v>No</c:v>
                </c:pt>
                <c:pt idx="3">
                  <c:v>Unsure</c:v>
                </c:pt>
              </c:strCache>
              <c:extLst xmlns:c15="http://schemas.microsoft.com/office/drawing/2012/chart"/>
            </c:strRef>
          </c:cat>
          <c:val>
            <c:numRef>
              <c:f>'3'!$G$192:$G$195</c:f>
              <c:numCache>
                <c:formatCode>0%</c:formatCode>
                <c:ptCount val="4"/>
                <c:pt idx="0">
                  <c:v>2.0111731843575419E-2</c:v>
                </c:pt>
                <c:pt idx="1">
                  <c:v>0.2916201117318436</c:v>
                </c:pt>
                <c:pt idx="2">
                  <c:v>0.56424581005586594</c:v>
                </c:pt>
                <c:pt idx="3">
                  <c:v>0.12402234636871508</c:v>
                </c:pt>
              </c:numCache>
              <c:extLst xmlns:c15="http://schemas.microsoft.com/office/drawing/2012/chart"/>
            </c:numRef>
          </c:val>
          <c:extLst xmlns:c15="http://schemas.microsoft.com/office/drawing/2012/chart">
            <c:ext xmlns:c16="http://schemas.microsoft.com/office/drawing/2014/chart" uri="{C3380CC4-5D6E-409C-BE32-E72D297353CC}">
              <c16:uniqueId val="{00000006-DE9E-445C-AA22-DA64C82F478C}"/>
            </c:ext>
          </c:extLst>
        </c:ser>
        <c:ser>
          <c:idx val="6"/>
          <c:order val="6"/>
          <c:tx>
            <c:strRef>
              <c:f>'3'!$H$191</c:f>
              <c:strCache>
                <c:ptCount val="1"/>
                <c:pt idx="0">
                  <c:v>North East</c:v>
                </c:pt>
              </c:strCache>
              <c:extLst xmlns:c15="http://schemas.microsoft.com/office/drawing/2012/chart"/>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'3'!$A$192:$A$195</c:f>
              <c:strCache>
                <c:ptCount val="4"/>
                <c:pt idx="0">
                  <c:v>Yes, it has been agreed that I will take the chair in the future as part of a succession plan</c:v>
                </c:pt>
                <c:pt idx="1">
                  <c:v>Yes, I would consider it</c:v>
                </c:pt>
                <c:pt idx="2">
                  <c:v>No</c:v>
                </c:pt>
                <c:pt idx="3">
                  <c:v>Unsure</c:v>
                </c:pt>
              </c:strCache>
              <c:extLst xmlns:c15="http://schemas.microsoft.com/office/drawing/2012/chart"/>
            </c:strRef>
          </c:cat>
          <c:val>
            <c:numRef>
              <c:f>'3'!$H$192:$H$195</c:f>
              <c:numCache>
                <c:formatCode>0%</c:formatCode>
                <c:ptCount val="4"/>
                <c:pt idx="0">
                  <c:v>2.6041666666666668E-2</c:v>
                </c:pt>
                <c:pt idx="1">
                  <c:v>0.28125</c:v>
                </c:pt>
                <c:pt idx="2">
                  <c:v>0.546875</c:v>
                </c:pt>
                <c:pt idx="3">
                  <c:v>0.14583333333333334</c:v>
                </c:pt>
              </c:numCache>
              <c:extLst xmlns:c15="http://schemas.microsoft.com/office/drawing/2012/chart"/>
            </c:numRef>
          </c:val>
          <c:extLst xmlns:c15="http://schemas.microsoft.com/office/drawing/2012/chart">
            <c:ext xmlns:c16="http://schemas.microsoft.com/office/drawing/2014/chart" uri="{C3380CC4-5D6E-409C-BE32-E72D297353CC}">
              <c16:uniqueId val="{00000007-DE9E-445C-AA22-DA64C82F478C}"/>
            </c:ext>
          </c:extLst>
        </c:ser>
        <c:ser>
          <c:idx val="8"/>
          <c:order val="8"/>
          <c:tx>
            <c:strRef>
              <c:f>'3'!$J$191</c:f>
              <c:strCache>
                <c:ptCount val="1"/>
                <c:pt idx="0">
                  <c:v>Yorkshire and Humber</c:v>
                </c:pt>
              </c:strCache>
              <c:extLst xmlns:c15="http://schemas.microsoft.com/office/drawing/2012/chart"/>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'3'!$A$192:$A$195</c:f>
              <c:strCache>
                <c:ptCount val="4"/>
                <c:pt idx="0">
                  <c:v>Yes, it has been agreed that I will take the chair in the future as part of a succession plan</c:v>
                </c:pt>
                <c:pt idx="1">
                  <c:v>Yes, I would consider it</c:v>
                </c:pt>
                <c:pt idx="2">
                  <c:v>No</c:v>
                </c:pt>
                <c:pt idx="3">
                  <c:v>Unsure</c:v>
                </c:pt>
              </c:strCache>
              <c:extLst xmlns:c15="http://schemas.microsoft.com/office/drawing/2012/chart"/>
            </c:strRef>
          </c:cat>
          <c:val>
            <c:numRef>
              <c:f>'3'!$J$192:$J$195</c:f>
              <c:numCache>
                <c:formatCode>0%</c:formatCode>
                <c:ptCount val="4"/>
                <c:pt idx="0">
                  <c:v>3.519061583577713E-2</c:v>
                </c:pt>
                <c:pt idx="1">
                  <c:v>0.24926686217008798</c:v>
                </c:pt>
                <c:pt idx="2">
                  <c:v>0.56304985337243407</c:v>
                </c:pt>
                <c:pt idx="3">
                  <c:v>0.15249266862170088</c:v>
                </c:pt>
              </c:numCache>
              <c:extLst xmlns:c15="http://schemas.microsoft.com/office/drawing/2012/chart"/>
            </c:numRef>
          </c:val>
          <c:extLst xmlns:c15="http://schemas.microsoft.com/office/drawing/2012/chart">
            <c:ext xmlns:c16="http://schemas.microsoft.com/office/drawing/2014/chart" uri="{C3380CC4-5D6E-409C-BE32-E72D297353CC}">
              <c16:uniqueId val="{00000009-DE9E-445C-AA22-DA64C82F478C}"/>
            </c:ext>
          </c:extLst>
        </c:ser>
        <c:ser>
          <c:idx val="9"/>
          <c:order val="9"/>
          <c:tx>
            <c:strRef>
              <c:f>'3'!$K$191</c:f>
              <c:strCache>
                <c:ptCount val="1"/>
                <c:pt idx="0">
                  <c:v>All regions</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'3'!$A$192:$A$195</c:f>
              <c:strCache>
                <c:ptCount val="4"/>
                <c:pt idx="0">
                  <c:v>Yes, it has been agreed that I will take the chair in the future as part of a succession plan</c:v>
                </c:pt>
                <c:pt idx="1">
                  <c:v>Yes, I would consider it</c:v>
                </c:pt>
                <c:pt idx="2">
                  <c:v>No</c:v>
                </c:pt>
                <c:pt idx="3">
                  <c:v>Unsure</c:v>
                </c:pt>
              </c:strCache>
            </c:strRef>
          </c:cat>
          <c:val>
            <c:numRef>
              <c:f>'3'!$K$192:$K$195</c:f>
              <c:numCache>
                <c:formatCode>0%</c:formatCode>
                <c:ptCount val="4"/>
                <c:pt idx="0">
                  <c:v>2.4711696869851731E-2</c:v>
                </c:pt>
                <c:pt idx="1">
                  <c:v>0.27959519887032241</c:v>
                </c:pt>
                <c:pt idx="2">
                  <c:v>0.56954577547658269</c:v>
                </c:pt>
                <c:pt idx="3">
                  <c:v>0.12614732878324311</c:v>
                </c:pt>
              </c:numCache>
            </c:numRef>
          </c:val>
          <c:extLst>
            <c:ext xmlns:c16="http://schemas.microsoft.com/office/drawing/2014/chart" uri="{C3380CC4-5D6E-409C-BE32-E72D297353CC}">
              <c16:uniqueId val="{00000002-DE9E-445C-AA22-DA64C82F478C}"/>
            </c:ext>
          </c:extLst>
        </c:ser>
        <c:dLbls>
          <c:dLblPos val="outEnd"/>
          <c:showLegendKey val="0"/>
          <c:showVal val="1"/>
          <c:showCatName val="0"/>
          <c:showSerName val="0"/>
          <c:showPercent val="0"/>
          <c:showBubbleSize val="0"/>
        </c:dLbls>
        <c:gapWidth val="182"/>
        <c:axId val="475213432"/>
        <c:axId val="475208840"/>
        <c:extLst>
          <c:ext xmlns:c15="http://schemas.microsoft.com/office/drawing/2012/chart" uri="{02D57815-91ED-43cb-92C2-25804820EDAC}">
            <c15:filteredBarSeries>
              <c15:ser>
                <c:idx val="0"/>
                <c:order val="0"/>
                <c:tx>
                  <c:strRef>
                    <c:extLst>
                      <c:ext uri="{02D57815-91ED-43cb-92C2-25804820EDAC}">
                        <c15:formulaRef>
                          <c15:sqref>'3'!$B$191</c15:sqref>
                        </c15:formulaRef>
                      </c:ext>
                    </c:extLst>
                    <c:strCache>
                      <c:ptCount val="1"/>
                      <c:pt idx="0">
                        <c:v>South East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'3'!$A$192:$A$195</c15:sqref>
                        </c15:formulaRef>
                      </c:ext>
                    </c:extLst>
                    <c:strCache>
                      <c:ptCount val="4"/>
                      <c:pt idx="0">
                        <c:v>Yes, it has been agreed that I will take the chair in the future as part of a succession plan</c:v>
                      </c:pt>
                      <c:pt idx="1">
                        <c:v>Yes, I would consider it</c:v>
                      </c:pt>
                      <c:pt idx="2">
                        <c:v>No</c:v>
                      </c:pt>
                      <c:pt idx="3">
                        <c:v>Unsure</c:v>
                      </c:pt>
                    </c:strCache>
                  </c:strRef>
                </c:cat>
                <c:val>
                  <c:numRef>
                    <c:extLst>
                      <c:ext uri="{02D57815-91ED-43cb-92C2-25804820EDAC}">
                        <c15:formulaRef>
                          <c15:sqref>'3'!$B$192:$B$195</c15:sqref>
                        </c15:formulaRef>
                      </c:ext>
                    </c:extLst>
                    <c:numCache>
                      <c:formatCode>0%</c:formatCode>
                      <c:ptCount val="4"/>
                      <c:pt idx="0">
                        <c:v>2.4265644955300127E-2</c:v>
                      </c:pt>
                      <c:pt idx="1">
                        <c:v>0.27458492975734355</c:v>
                      </c:pt>
                      <c:pt idx="2">
                        <c:v>0.59259259259259256</c:v>
                      </c:pt>
                      <c:pt idx="3">
                        <c:v>0.10855683269476372</c:v>
                      </c:pt>
                    </c:numCache>
                  </c:numRef>
                </c:val>
                <c:extLst>
                  <c:ext xmlns:c16="http://schemas.microsoft.com/office/drawing/2014/chart" uri="{C3380CC4-5D6E-409C-BE32-E72D297353CC}">
                    <c16:uniqueId val="{00000000-DE9E-445C-AA22-DA64C82F478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'3'!$C$191</c15:sqref>
                        </c15:formulaRef>
                      </c:ext>
                    </c:extLst>
                    <c:strCache>
                      <c:ptCount val="1"/>
                      <c:pt idx="0">
                        <c:v>South West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'3'!$A$192:$A$195</c15:sqref>
                        </c15:formulaRef>
                      </c:ext>
                    </c:extLst>
                    <c:strCache>
                      <c:ptCount val="4"/>
                      <c:pt idx="0">
                        <c:v>Yes, it has been agreed that I will take the chair in the future as part of a succession plan</c:v>
                      </c:pt>
                      <c:pt idx="1">
                        <c:v>Yes, I would consider it</c:v>
                      </c:pt>
                      <c:pt idx="2">
                        <c:v>No</c:v>
                      </c:pt>
                      <c:pt idx="3">
                        <c:v>Unsure</c:v>
                      </c:pt>
                    </c:strCache>
                  </c:strRef>
                </c:cat>
                <c:val>
                  <c:numRef>
                    <c:extLst xmlns:c15="http://schemas.microsoft.com/office/drawing/2012/chart">
                      <c:ext xmlns:c15="http://schemas.microsoft.com/office/drawing/2012/chart" uri="{02D57815-91ED-43cb-92C2-25804820EDAC}">
                        <c15:formulaRef>
                          <c15:sqref>'3'!$C$192:$C$195</c15:sqref>
                        </c15:formulaRef>
                      </c:ext>
                    </c:extLst>
                    <c:numCache>
                      <c:formatCode>0%</c:formatCode>
                      <c:ptCount val="4"/>
                      <c:pt idx="0">
                        <c:v>2.1568627450980392E-2</c:v>
                      </c:pt>
                      <c:pt idx="1">
                        <c:v>0.2372549019607843</c:v>
                      </c:pt>
                      <c:pt idx="2">
                        <c:v>0.6333333333333333</c:v>
                      </c:pt>
                      <c:pt idx="3">
                        <c:v>0.10784313725490197</c:v>
                      </c:pt>
                    </c:numCache>
                  </c:numRef>
                </c:val>
                <c:extLst xmlns:c15="http://schemas.microsoft.com/office/drawing/2012/chart">
                  <c:ext xmlns:c16="http://schemas.microsoft.com/office/drawing/2014/chart" uri="{C3380CC4-5D6E-409C-BE32-E72D297353CC}">
                    <c16:uniqueId val="{00000003-DE9E-445C-AA22-DA64C82F478C}"/>
                  </c:ext>
                </c:extLst>
              </c15:ser>
            </c15:filteredBarSeries>
            <c15:filteredBarSeries>
              <c15:ser>
                <c:idx val="2"/>
                <c:order val="2"/>
                <c:tx>
                  <c:strRef>
                    <c:extLst>
                      <c:ext xmlns:c15="http://schemas.microsoft.com/office/drawing/2012/chart" uri="{02D57815-91ED-43cb-92C2-25804820EDAC}">
                        <c15:formulaRef>
                          <c15:sqref>'3'!$D$191</c15:sqref>
                        </c15:formulaRef>
                      </c:ext>
                    </c:extLst>
                    <c:strCache>
                      <c:ptCount val="1"/>
                      <c:pt idx="0">
                        <c:v>London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'3'!$A$192:$A$195</c15:sqref>
                        </c15:formulaRef>
                      </c:ext>
                    </c:extLst>
                    <c:strCache>
                      <c:ptCount val="4"/>
                      <c:pt idx="0">
                        <c:v>Yes, it has been agreed that I will take the chair in the future as part of a succession plan</c:v>
                      </c:pt>
                      <c:pt idx="1">
                        <c:v>Yes, I would consider it</c:v>
                      </c:pt>
                      <c:pt idx="2">
                        <c:v>No</c:v>
                      </c:pt>
                      <c:pt idx="3">
                        <c:v>Unsure</c:v>
                      </c:pt>
                    </c:strCache>
                  </c:strRef>
                </c:cat>
                <c:val>
                  <c:numRef>
                    <c:extLst>
                      <c:ext xmlns:c15="http://schemas.microsoft.com/office/drawing/2012/chart" uri="{02D57815-91ED-43cb-92C2-25804820EDAC}">
                        <c15:formulaRef>
                          <c15:sqref>'3'!$D$192:$D$195</c15:sqref>
                        </c15:formulaRef>
                      </c:ext>
                    </c:extLst>
                    <c:numCache>
                      <c:formatCode>0%</c:formatCode>
                      <c:ptCount val="4"/>
                      <c:pt idx="0">
                        <c:v>2.3498694516971279E-2</c:v>
                      </c:pt>
                      <c:pt idx="1">
                        <c:v>0.34203655352480417</c:v>
                      </c:pt>
                      <c:pt idx="2">
                        <c:v>0.47258485639686681</c:v>
                      </c:pt>
                      <c:pt idx="3">
                        <c:v>0.16187989556135771</c:v>
                      </c:pt>
                    </c:numCache>
                  </c:numRef>
                </c:val>
                <c:extLst>
                  <c:ext xmlns:c16="http://schemas.microsoft.com/office/drawing/2014/chart" uri="{C3380CC4-5D6E-409C-BE32-E72D297353CC}">
                    <c16:uniqueId val="{00000001-DE9E-445C-AA22-DA64C82F478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'3'!$E$191</c15:sqref>
                        </c15:formulaRef>
                      </c:ext>
                    </c:extLst>
                    <c:strCache>
                      <c:ptCount val="1"/>
                      <c:pt idx="0">
                        <c:v>East Midlands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'3'!$A$192:$A$195</c15:sqref>
                        </c15:formulaRef>
                      </c:ext>
                    </c:extLst>
                    <c:strCache>
                      <c:ptCount val="4"/>
                      <c:pt idx="0">
                        <c:v>Yes, it has been agreed that I will take the chair in the future as part of a succession plan</c:v>
                      </c:pt>
                      <c:pt idx="1">
                        <c:v>Yes, I would consider it</c:v>
                      </c:pt>
                      <c:pt idx="2">
                        <c:v>No</c:v>
                      </c:pt>
                      <c:pt idx="3">
                        <c:v>Unsure</c:v>
                      </c:pt>
                    </c:strCache>
                  </c:strRef>
                </c:cat>
                <c:val>
                  <c:numRef>
                    <c:extLst xmlns:c15="http://schemas.microsoft.com/office/drawing/2012/chart">
                      <c:ext xmlns:c15="http://schemas.microsoft.com/office/drawing/2012/chart" uri="{02D57815-91ED-43cb-92C2-25804820EDAC}">
                        <c15:formulaRef>
                          <c15:sqref>'3'!$E$192:$E$195</c15:sqref>
                        </c15:formulaRef>
                      </c:ext>
                    </c:extLst>
                    <c:numCache>
                      <c:formatCode>0%</c:formatCode>
                      <c:ptCount val="4"/>
                      <c:pt idx="0">
                        <c:v>2.5782688766114181E-2</c:v>
                      </c:pt>
                      <c:pt idx="1">
                        <c:v>0.26151012891344383</c:v>
                      </c:pt>
                      <c:pt idx="2">
                        <c:v>0.59116022099447518</c:v>
                      </c:pt>
                      <c:pt idx="3">
                        <c:v>0.12154696132596685</c:v>
                      </c:pt>
                    </c:numCache>
                  </c:numRef>
                </c:val>
                <c:extLst xmlns:c15="http://schemas.microsoft.com/office/drawing/2012/chart">
                  <c:ext xmlns:c16="http://schemas.microsoft.com/office/drawing/2014/chart" uri="{C3380CC4-5D6E-409C-BE32-E72D297353CC}">
                    <c16:uniqueId val="{00000004-DE9E-445C-AA22-DA64C82F478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'3'!$F$191</c15:sqref>
                        </c15:formulaRef>
                      </c:ext>
                    </c:extLst>
                    <c:strCache>
                      <c:ptCount val="1"/>
                      <c:pt idx="0">
                        <c:v>West Midlands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'3'!$A$192:$A$195</c15:sqref>
                        </c15:formulaRef>
                      </c:ext>
                    </c:extLst>
                    <c:strCache>
                      <c:ptCount val="4"/>
                      <c:pt idx="0">
                        <c:v>Yes, it has been agreed that I will take the chair in the future as part of a succession plan</c:v>
                      </c:pt>
                      <c:pt idx="1">
                        <c:v>Yes, I would consider it</c:v>
                      </c:pt>
                      <c:pt idx="2">
                        <c:v>No</c:v>
                      </c:pt>
                      <c:pt idx="3">
                        <c:v>Unsure</c:v>
                      </c:pt>
                    </c:strCache>
                  </c:strRef>
                </c:cat>
                <c:val>
                  <c:numRef>
                    <c:extLst xmlns:c15="http://schemas.microsoft.com/office/drawing/2012/chart">
                      <c:ext xmlns:c15="http://schemas.microsoft.com/office/drawing/2012/chart" uri="{02D57815-91ED-43cb-92C2-25804820EDAC}">
                        <c15:formulaRef>
                          <c15:sqref>'3'!$F$192:$F$195</c15:sqref>
                        </c15:formulaRef>
                      </c:ext>
                    </c:extLst>
                    <c:numCache>
                      <c:formatCode>0%</c:formatCode>
                      <c:ptCount val="4"/>
                      <c:pt idx="0">
                        <c:v>2.9801324503311258E-2</c:v>
                      </c:pt>
                      <c:pt idx="1">
                        <c:v>0.33443708609271522</c:v>
                      </c:pt>
                      <c:pt idx="2">
                        <c:v>0.51324503311258274</c:v>
                      </c:pt>
                      <c:pt idx="3">
                        <c:v>0.12251655629139073</c:v>
                      </c:pt>
                    </c:numCache>
                  </c:numRef>
                </c:val>
                <c:extLst xmlns:c15="http://schemas.microsoft.com/office/drawing/2012/chart">
                  <c:ext xmlns:c16="http://schemas.microsoft.com/office/drawing/2014/chart" uri="{C3380CC4-5D6E-409C-BE32-E72D297353CC}">
                    <c16:uniqueId val="{00000005-DE9E-445C-AA22-DA64C82F478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'3'!$I$191</c15:sqref>
                        </c15:formulaRef>
                      </c:ext>
                    </c:extLst>
                    <c:strCache>
                      <c:ptCount val="1"/>
                      <c:pt idx="0">
                        <c:v>East of England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'3'!$A$192:$A$195</c15:sqref>
                        </c15:formulaRef>
                      </c:ext>
                    </c:extLst>
                    <c:strCache>
                      <c:ptCount val="4"/>
                      <c:pt idx="0">
                        <c:v>Yes, it has been agreed that I will take the chair in the future as part of a succession plan</c:v>
                      </c:pt>
                      <c:pt idx="1">
                        <c:v>Yes, I would consider it</c:v>
                      </c:pt>
                      <c:pt idx="2">
                        <c:v>No</c:v>
                      </c:pt>
                      <c:pt idx="3">
                        <c:v>Unsure</c:v>
                      </c:pt>
                    </c:strCache>
                  </c:strRef>
                </c:cat>
                <c:val>
                  <c:numRef>
                    <c:extLst xmlns:c15="http://schemas.microsoft.com/office/drawing/2012/chart">
                      <c:ext xmlns:c15="http://schemas.microsoft.com/office/drawing/2012/chart" uri="{02D57815-91ED-43cb-92C2-25804820EDAC}">
                        <c15:formulaRef>
                          <c15:sqref>'3'!$I$192:$I$195</c15:sqref>
                        </c15:formulaRef>
                      </c:ext>
                    </c:extLst>
                    <c:numCache>
                      <c:formatCode>0%</c:formatCode>
                      <c:ptCount val="4"/>
                      <c:pt idx="0">
                        <c:v>2.4221453287197232E-2</c:v>
                      </c:pt>
                      <c:pt idx="1">
                        <c:v>0.25259515570934254</c:v>
                      </c:pt>
                      <c:pt idx="2">
                        <c:v>0.58823529411764708</c:v>
                      </c:pt>
                      <c:pt idx="3">
                        <c:v>0.13494809688581316</c:v>
                      </c:pt>
                    </c:numCache>
                  </c:numRef>
                </c:val>
                <c:extLst xmlns:c15="http://schemas.microsoft.com/office/drawing/2012/chart">
                  <c:ext xmlns:c16="http://schemas.microsoft.com/office/drawing/2014/chart" uri="{C3380CC4-5D6E-409C-BE32-E72D297353CC}">
                    <c16:uniqueId val="{00000008-DE9E-445C-AA22-DA64C82F478C}"/>
                  </c:ext>
                </c:extLst>
              </c15:ser>
            </c15:filteredBarSeries>
          </c:ext>
        </c:extLst>
      </c:barChart>
      <c:catAx>
        <c:axId val="475213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475208840"/>
        <c:crosses val="autoZero"/>
        <c:auto val="1"/>
        <c:lblAlgn val="ctr"/>
        <c:lblOffset val="100"/>
        <c:noMultiLvlLbl val="0"/>
      </c:catAx>
      <c:valAx>
        <c:axId val="4752088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5213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a:t>Clerk employment by region</a:t>
            </a:r>
            <a:endParaRPr lang="en-GB"/>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5"/>
          <c:order val="5"/>
          <c:tx>
            <c:strRef>
              <c:f>'1'!$AD$71</c:f>
              <c:strCache>
                <c:ptCount val="1"/>
                <c:pt idx="0">
                  <c:v>North West</c:v>
                </c:pt>
              </c:strCache>
              <c:extLst xmlns:c15="http://schemas.microsoft.com/office/drawing/2012/chart"/>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'1'!$X$72:$X$76</c:f>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extLst xmlns:c15="http://schemas.microsoft.com/office/drawing/2012/chart"/>
            </c:strRef>
          </c:cat>
          <c:val>
            <c:numRef>
              <c:f>'1'!$AD$72:$AD$76</c:f>
              <c:numCache>
                <c:formatCode>0%</c:formatCode>
                <c:ptCount val="5"/>
                <c:pt idx="0">
                  <c:v>0.15795090715048027</c:v>
                </c:pt>
                <c:pt idx="1">
                  <c:v>5.5496264674493062E-2</c:v>
                </c:pt>
                <c:pt idx="2">
                  <c:v>0.68729989327641405</c:v>
                </c:pt>
                <c:pt idx="3">
                  <c:v>7.2572038420490925E-2</c:v>
                </c:pt>
                <c:pt idx="4">
                  <c:v>7.470651013874066E-3</c:v>
                </c:pt>
              </c:numCache>
              <c:extLst xmlns:c15="http://schemas.microsoft.com/office/drawing/2012/chart"/>
            </c:numRef>
          </c:val>
          <c:extLst xmlns:c15="http://schemas.microsoft.com/office/drawing/2012/chart">
            <c:ext xmlns:c16="http://schemas.microsoft.com/office/drawing/2014/chart" uri="{C3380CC4-5D6E-409C-BE32-E72D297353CC}">
              <c16:uniqueId val="{00000006-4132-4EF5-B0B5-D8DA28793B47}"/>
            </c:ext>
          </c:extLst>
        </c:ser>
        <c:ser>
          <c:idx val="6"/>
          <c:order val="6"/>
          <c:tx>
            <c:strRef>
              <c:f>'1'!$AE$71</c:f>
              <c:strCache>
                <c:ptCount val="1"/>
                <c:pt idx="0">
                  <c:v>North East</c:v>
                </c:pt>
              </c:strCache>
              <c:extLst xmlns:c15="http://schemas.microsoft.com/office/drawing/2012/chart"/>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'1'!$X$72:$X$76</c:f>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extLst xmlns:c15="http://schemas.microsoft.com/office/drawing/2012/chart"/>
            </c:strRef>
          </c:cat>
          <c:val>
            <c:numRef>
              <c:f>'1'!$AE$72:$AE$76</c:f>
              <c:numCache>
                <c:formatCode>0%</c:formatCode>
                <c:ptCount val="5"/>
                <c:pt idx="0">
                  <c:v>0.10377358490566038</c:v>
                </c:pt>
                <c:pt idx="1">
                  <c:v>0.13679245283018868</c:v>
                </c:pt>
                <c:pt idx="2">
                  <c:v>0.66981132075471694</c:v>
                </c:pt>
                <c:pt idx="3">
                  <c:v>5.1886792452830191E-2</c:v>
                </c:pt>
                <c:pt idx="4">
                  <c:v>0</c:v>
                </c:pt>
              </c:numCache>
              <c:extLst xmlns:c15="http://schemas.microsoft.com/office/drawing/2012/chart"/>
            </c:numRef>
          </c:val>
          <c:extLst xmlns:c15="http://schemas.microsoft.com/office/drawing/2012/chart">
            <c:ext xmlns:c16="http://schemas.microsoft.com/office/drawing/2014/chart" uri="{C3380CC4-5D6E-409C-BE32-E72D297353CC}">
              <c16:uniqueId val="{00000007-4132-4EF5-B0B5-D8DA28793B47}"/>
            </c:ext>
          </c:extLst>
        </c:ser>
        <c:ser>
          <c:idx val="8"/>
          <c:order val="8"/>
          <c:tx>
            <c:strRef>
              <c:f>'1'!$AG$71</c:f>
              <c:strCache>
                <c:ptCount val="1"/>
                <c:pt idx="0">
                  <c:v>Yorkshire and Humber</c:v>
                </c:pt>
              </c:strCache>
              <c:extLst xmlns:c15="http://schemas.microsoft.com/office/drawing/2012/chart"/>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'1'!$X$72:$X$76</c:f>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extLst xmlns:c15="http://schemas.microsoft.com/office/drawing/2012/chart"/>
            </c:strRef>
          </c:cat>
          <c:val>
            <c:numRef>
              <c:f>'1'!$AG$72:$AG$76</c:f>
              <c:numCache>
                <c:formatCode>0%</c:formatCode>
                <c:ptCount val="5"/>
                <c:pt idx="0">
                  <c:v>0.12228260869565218</c:v>
                </c:pt>
                <c:pt idx="1">
                  <c:v>0.17391304347826086</c:v>
                </c:pt>
                <c:pt idx="2">
                  <c:v>0.57065217391304346</c:v>
                </c:pt>
                <c:pt idx="3">
                  <c:v>8.9673913043478257E-2</c:v>
                </c:pt>
                <c:pt idx="4">
                  <c:v>8.152173913043478E-3</c:v>
                </c:pt>
              </c:numCache>
              <c:extLst xmlns:c15="http://schemas.microsoft.com/office/drawing/2012/chart"/>
            </c:numRef>
          </c:val>
          <c:extLst xmlns:c15="http://schemas.microsoft.com/office/drawing/2012/chart">
            <c:ext xmlns:c16="http://schemas.microsoft.com/office/drawing/2014/chart" uri="{C3380CC4-5D6E-409C-BE32-E72D297353CC}">
              <c16:uniqueId val="{00000009-4132-4EF5-B0B5-D8DA28793B47}"/>
            </c:ext>
          </c:extLst>
        </c:ser>
        <c:ser>
          <c:idx val="9"/>
          <c:order val="9"/>
          <c:tx>
            <c:strRef>
              <c:f>'1'!$AH$71</c:f>
              <c:strCache>
                <c:ptCount val="1"/>
                <c:pt idx="0">
                  <c:v>All regions</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'1'!$X$72:$X$76</c:f>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strRef>
          </c:cat>
          <c:val>
            <c:numRef>
              <c:f>'1'!$AH$72:$AH$76</c:f>
              <c:numCache>
                <c:formatCode>0%</c:formatCode>
                <c:ptCount val="5"/>
                <c:pt idx="0">
                  <c:v>0.20085929108485501</c:v>
                </c:pt>
                <c:pt idx="1">
                  <c:v>0.14908700322234156</c:v>
                </c:pt>
                <c:pt idx="2">
                  <c:v>0.42255639097744363</c:v>
                </c:pt>
                <c:pt idx="3">
                  <c:v>0.17443609022556392</c:v>
                </c:pt>
                <c:pt idx="4">
                  <c:v>1.1385606874328678E-2</c:v>
                </c:pt>
              </c:numCache>
            </c:numRef>
          </c:val>
          <c:extLst>
            <c:ext xmlns:c16="http://schemas.microsoft.com/office/drawing/2014/chart" uri="{C3380CC4-5D6E-409C-BE32-E72D297353CC}">
              <c16:uniqueId val="{00000002-4132-4EF5-B0B5-D8DA28793B47}"/>
            </c:ext>
          </c:extLst>
        </c:ser>
        <c:dLbls>
          <c:dLblPos val="outEnd"/>
          <c:showLegendKey val="0"/>
          <c:showVal val="1"/>
          <c:showCatName val="0"/>
          <c:showSerName val="0"/>
          <c:showPercent val="0"/>
          <c:showBubbleSize val="0"/>
        </c:dLbls>
        <c:gapWidth val="182"/>
        <c:axId val="475204248"/>
        <c:axId val="475202608"/>
        <c:extLst>
          <c:ext xmlns:c15="http://schemas.microsoft.com/office/drawing/2012/chart" uri="{02D57815-91ED-43cb-92C2-25804820EDAC}">
            <c15:filteredBarSeries>
              <c15:ser>
                <c:idx val="0"/>
                <c:order val="0"/>
                <c:tx>
                  <c:strRef>
                    <c:extLst>
                      <c:ext uri="{02D57815-91ED-43cb-92C2-25804820EDAC}">
                        <c15:formulaRef>
                          <c15:sqref>'1'!$Y$71</c15:sqref>
                        </c15:formulaRef>
                      </c:ext>
                    </c:extLst>
                    <c:strCache>
                      <c:ptCount val="1"/>
                      <c:pt idx="0">
                        <c:v>South East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'1'!$X$72:$X$76</c15:sqref>
                        </c15:formulaRef>
                      </c:ext>
                    </c:extLst>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strRef>
                </c:cat>
                <c:val>
                  <c:numRef>
                    <c:extLst>
                      <c:ext uri="{02D57815-91ED-43cb-92C2-25804820EDAC}">
                        <c15:formulaRef>
                          <c15:sqref>'1'!$Y$72:$Y$76</c15:sqref>
                        </c15:formulaRef>
                      </c:ext>
                    </c:extLst>
                    <c:numCache>
                      <c:formatCode>0%</c:formatCode>
                      <c:ptCount val="5"/>
                      <c:pt idx="0">
                        <c:v>0.22780373831775702</c:v>
                      </c:pt>
                      <c:pt idx="1">
                        <c:v>0.14836448598130841</c:v>
                      </c:pt>
                      <c:pt idx="2">
                        <c:v>0.28738317757009346</c:v>
                      </c:pt>
                      <c:pt idx="3">
                        <c:v>0.2605140186915888</c:v>
                      </c:pt>
                      <c:pt idx="4">
                        <c:v>1.7523364485981307E-2</c:v>
                      </c:pt>
                    </c:numCache>
                  </c:numRef>
                </c:val>
                <c:extLst>
                  <c:ext xmlns:c16="http://schemas.microsoft.com/office/drawing/2014/chart" uri="{C3380CC4-5D6E-409C-BE32-E72D297353CC}">
                    <c16:uniqueId val="{00000000-4132-4EF5-B0B5-D8DA28793B4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'1'!$Z$71</c15:sqref>
                        </c15:formulaRef>
                      </c:ext>
                    </c:extLst>
                    <c:strCache>
                      <c:ptCount val="1"/>
                      <c:pt idx="0">
                        <c:v>South West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'1'!$X$72:$X$76</c15:sqref>
                        </c15:formulaRef>
                      </c:ext>
                    </c:extLst>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strRef>
                </c:cat>
                <c:val>
                  <c:numRef>
                    <c:extLst xmlns:c15="http://schemas.microsoft.com/office/drawing/2012/chart">
                      <c:ext xmlns:c15="http://schemas.microsoft.com/office/drawing/2012/chart" uri="{02D57815-91ED-43cb-92C2-25804820EDAC}">
                        <c15:formulaRef>
                          <c15:sqref>'1'!$Z$72:$Z$76</c15:sqref>
                        </c15:formulaRef>
                      </c:ext>
                    </c:extLst>
                    <c:numCache>
                      <c:formatCode>0%</c:formatCode>
                      <c:ptCount val="5"/>
                      <c:pt idx="0">
                        <c:v>0.36279926335174956</c:v>
                      </c:pt>
                      <c:pt idx="1">
                        <c:v>0.23572744014732966</c:v>
                      </c:pt>
                      <c:pt idx="2">
                        <c:v>0.11233885819521179</c:v>
                      </c:pt>
                      <c:pt idx="3">
                        <c:v>0.22467771639042358</c:v>
                      </c:pt>
                      <c:pt idx="4">
                        <c:v>1.4732965009208104E-2</c:v>
                      </c:pt>
                    </c:numCache>
                  </c:numRef>
                </c:val>
                <c:extLst xmlns:c15="http://schemas.microsoft.com/office/drawing/2012/chart">
                  <c:ext xmlns:c16="http://schemas.microsoft.com/office/drawing/2014/chart" uri="{C3380CC4-5D6E-409C-BE32-E72D297353CC}">
                    <c16:uniqueId val="{00000003-4132-4EF5-B0B5-D8DA28793B47}"/>
                  </c:ext>
                </c:extLst>
              </c15:ser>
            </c15:filteredBarSeries>
            <c15:filteredBarSeries>
              <c15:ser>
                <c:idx val="2"/>
                <c:order val="2"/>
                <c:tx>
                  <c:strRef>
                    <c:extLst>
                      <c:ext xmlns:c15="http://schemas.microsoft.com/office/drawing/2012/chart" uri="{02D57815-91ED-43cb-92C2-25804820EDAC}">
                        <c15:formulaRef>
                          <c15:sqref>'1'!$AA$71</c15:sqref>
                        </c15:formulaRef>
                      </c:ext>
                    </c:extLst>
                    <c:strCache>
                      <c:ptCount val="1"/>
                      <c:pt idx="0">
                        <c:v>London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'1'!$X$72:$X$76</c15:sqref>
                        </c15:formulaRef>
                      </c:ext>
                    </c:extLst>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strRef>
                </c:cat>
                <c:val>
                  <c:numRef>
                    <c:extLst>
                      <c:ext xmlns:c15="http://schemas.microsoft.com/office/drawing/2012/chart" uri="{02D57815-91ED-43cb-92C2-25804820EDAC}">
                        <c15:formulaRef>
                          <c15:sqref>'1'!$AA$72:$AA$76</c15:sqref>
                        </c15:formulaRef>
                      </c:ext>
                    </c:extLst>
                    <c:numCache>
                      <c:formatCode>0%</c:formatCode>
                      <c:ptCount val="5"/>
                      <c:pt idx="0">
                        <c:v>0.14823529411764705</c:v>
                      </c:pt>
                      <c:pt idx="1">
                        <c:v>0.15058823529411763</c:v>
                      </c:pt>
                      <c:pt idx="2">
                        <c:v>0.36470588235294116</c:v>
                      </c:pt>
                      <c:pt idx="3">
                        <c:v>0.26588235294117646</c:v>
                      </c:pt>
                      <c:pt idx="4">
                        <c:v>7.058823529411765E-3</c:v>
                      </c:pt>
                    </c:numCache>
                  </c:numRef>
                </c:val>
                <c:extLst>
                  <c:ext xmlns:c16="http://schemas.microsoft.com/office/drawing/2014/chart" uri="{C3380CC4-5D6E-409C-BE32-E72D297353CC}">
                    <c16:uniqueId val="{00000001-4132-4EF5-B0B5-D8DA28793B4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'1'!$AB$71</c15:sqref>
                        </c15:formulaRef>
                      </c:ext>
                    </c:extLst>
                    <c:strCache>
                      <c:ptCount val="1"/>
                      <c:pt idx="0">
                        <c:v>East Midlands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'1'!$X$72:$X$76</c15:sqref>
                        </c15:formulaRef>
                      </c:ext>
                    </c:extLst>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strRef>
                </c:cat>
                <c:val>
                  <c:numRef>
                    <c:extLst xmlns:c15="http://schemas.microsoft.com/office/drawing/2012/chart">
                      <c:ext xmlns:c15="http://schemas.microsoft.com/office/drawing/2012/chart" uri="{02D57815-91ED-43cb-92C2-25804820EDAC}">
                        <c15:formulaRef>
                          <c15:sqref>'1'!$AB$72:$AB$76</c15:sqref>
                        </c15:formulaRef>
                      </c:ext>
                    </c:extLst>
                    <c:numCache>
                      <c:formatCode>0%</c:formatCode>
                      <c:ptCount val="5"/>
                      <c:pt idx="0">
                        <c:v>0.19130434782608696</c:v>
                      </c:pt>
                      <c:pt idx="1">
                        <c:v>0.14608695652173914</c:v>
                      </c:pt>
                      <c:pt idx="2">
                        <c:v>0.41391304347826086</c:v>
                      </c:pt>
                      <c:pt idx="3">
                        <c:v>0.19304347826086957</c:v>
                      </c:pt>
                      <c:pt idx="4">
                        <c:v>1.0434782608695653E-2</c:v>
                      </c:pt>
                    </c:numCache>
                  </c:numRef>
                </c:val>
                <c:extLst xmlns:c15="http://schemas.microsoft.com/office/drawing/2012/chart">
                  <c:ext xmlns:c16="http://schemas.microsoft.com/office/drawing/2014/chart" uri="{C3380CC4-5D6E-409C-BE32-E72D297353CC}">
                    <c16:uniqueId val="{00000004-4132-4EF5-B0B5-D8DA28793B4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'1'!$AC$71</c15:sqref>
                        </c15:formulaRef>
                      </c:ext>
                    </c:extLst>
                    <c:strCache>
                      <c:ptCount val="1"/>
                      <c:pt idx="0">
                        <c:v>West Midlands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'1'!$X$72:$X$76</c15:sqref>
                        </c15:formulaRef>
                      </c:ext>
                    </c:extLst>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strRef>
                </c:cat>
                <c:val>
                  <c:numRef>
                    <c:extLst xmlns:c15="http://schemas.microsoft.com/office/drawing/2012/chart">
                      <c:ext xmlns:c15="http://schemas.microsoft.com/office/drawing/2012/chart" uri="{02D57815-91ED-43cb-92C2-25804820EDAC}">
                        <c15:formulaRef>
                          <c15:sqref>'1'!$AC$72:$AC$76</c15:sqref>
                        </c15:formulaRef>
                      </c:ext>
                    </c:extLst>
                    <c:numCache>
                      <c:formatCode>0%</c:formatCode>
                      <c:ptCount val="5"/>
                      <c:pt idx="0">
                        <c:v>0.22404371584699453</c:v>
                      </c:pt>
                      <c:pt idx="1">
                        <c:v>0.16393442622950818</c:v>
                      </c:pt>
                      <c:pt idx="2">
                        <c:v>0.39890710382513661</c:v>
                      </c:pt>
                      <c:pt idx="3">
                        <c:v>0.1721311475409836</c:v>
                      </c:pt>
                      <c:pt idx="4">
                        <c:v>1.912568306010929E-2</c:v>
                      </c:pt>
                    </c:numCache>
                  </c:numRef>
                </c:val>
                <c:extLst xmlns:c15="http://schemas.microsoft.com/office/drawing/2012/chart">
                  <c:ext xmlns:c16="http://schemas.microsoft.com/office/drawing/2014/chart" uri="{C3380CC4-5D6E-409C-BE32-E72D297353CC}">
                    <c16:uniqueId val="{00000005-4132-4EF5-B0B5-D8DA28793B4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'1'!$AF$71</c15:sqref>
                        </c15:formulaRef>
                      </c:ext>
                    </c:extLst>
                    <c:strCache>
                      <c:ptCount val="1"/>
                      <c:pt idx="0">
                        <c:v>East of England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'1'!$X$72:$X$76</c15:sqref>
                        </c15:formulaRef>
                      </c:ext>
                    </c:extLst>
                    <c:strCache>
                      <c:ptCount val="5"/>
                      <c:pt idx="0">
                        <c:v>Clerk has another role in the school or trust</c:v>
                      </c:pt>
                      <c:pt idx="1">
                        <c:v>Employed by the trust</c:v>
                      </c:pt>
                      <c:pt idx="2">
                        <c:v>Employed through the local authority or other service provider</c:v>
                      </c:pt>
                      <c:pt idx="3">
                        <c:v>Freelance (self-employed) clerk</c:v>
                      </c:pt>
                      <c:pt idx="4">
                        <c:v>We do not have a clerk</c:v>
                      </c:pt>
                    </c:strCache>
                  </c:strRef>
                </c:cat>
                <c:val>
                  <c:numRef>
                    <c:extLst xmlns:c15="http://schemas.microsoft.com/office/drawing/2012/chart">
                      <c:ext xmlns:c15="http://schemas.microsoft.com/office/drawing/2012/chart" uri="{02D57815-91ED-43cb-92C2-25804820EDAC}">
                        <c15:formulaRef>
                          <c15:sqref>'1'!$AF$72:$AF$76</c15:sqref>
                        </c15:formulaRef>
                      </c:ext>
                    </c:extLst>
                    <c:numCache>
                      <c:formatCode>0%</c:formatCode>
                      <c:ptCount val="5"/>
                      <c:pt idx="0">
                        <c:v>0.19832402234636873</c:v>
                      </c:pt>
                      <c:pt idx="1">
                        <c:v>0.21787709497206703</c:v>
                      </c:pt>
                      <c:pt idx="2">
                        <c:v>0.33798882681564246</c:v>
                      </c:pt>
                      <c:pt idx="3">
                        <c:v>0.18994413407821228</c:v>
                      </c:pt>
                      <c:pt idx="4">
                        <c:v>8.3798882681564244E-3</c:v>
                      </c:pt>
                    </c:numCache>
                  </c:numRef>
                </c:val>
                <c:extLst xmlns:c15="http://schemas.microsoft.com/office/drawing/2012/chart">
                  <c:ext xmlns:c16="http://schemas.microsoft.com/office/drawing/2014/chart" uri="{C3380CC4-5D6E-409C-BE32-E72D297353CC}">
                    <c16:uniqueId val="{00000008-4132-4EF5-B0B5-D8DA28793B47}"/>
                  </c:ext>
                </c:extLst>
              </c15:ser>
            </c15:filteredBarSeries>
          </c:ext>
        </c:extLst>
      </c:barChart>
      <c:catAx>
        <c:axId val="475204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475202608"/>
        <c:crosses val="autoZero"/>
        <c:auto val="1"/>
        <c:lblAlgn val="ctr"/>
        <c:lblOffset val="100"/>
        <c:noMultiLvlLbl val="0"/>
      </c:catAx>
      <c:valAx>
        <c:axId val="47520260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5204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GB" u="sng" dirty="0"/>
              <a:t>Types of training undertaken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5"/>
          <c:order val="5"/>
          <c:tx>
            <c:strRef>
              <c:f>'4'!$AD$91</c:f>
              <c:strCache>
                <c:ptCount val="1"/>
                <c:pt idx="0">
                  <c:v>North West</c:v>
                </c:pt>
              </c:strCache>
              <c:extLst xmlns:c15="http://schemas.microsoft.com/office/drawing/2012/chart"/>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'4'!$X$92:$X$98</c:f>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extLst xmlns:c15="http://schemas.microsoft.com/office/drawing/2012/chart"/>
            </c:strRef>
          </c:cat>
          <c:val>
            <c:numRef>
              <c:f>'4'!$AD$92:$AD$98</c:f>
              <c:numCache>
                <c:formatCode>0%</c:formatCode>
                <c:ptCount val="7"/>
                <c:pt idx="0">
                  <c:v>0.69928400954653935</c:v>
                </c:pt>
                <c:pt idx="1">
                  <c:v>0.616945107398568</c:v>
                </c:pt>
                <c:pt idx="2">
                  <c:v>0.83890214797136042</c:v>
                </c:pt>
                <c:pt idx="3">
                  <c:v>0.19331742243436753</c:v>
                </c:pt>
                <c:pt idx="4">
                  <c:v>0.19212410501193317</c:v>
                </c:pt>
                <c:pt idx="5">
                  <c:v>0.16348448687350836</c:v>
                </c:pt>
                <c:pt idx="6">
                  <c:v>0.4713603818615752</c:v>
                </c:pt>
              </c:numCache>
              <c:extLst xmlns:c15="http://schemas.microsoft.com/office/drawing/2012/chart"/>
            </c:numRef>
          </c:val>
          <c:extLst xmlns:c15="http://schemas.microsoft.com/office/drawing/2012/chart">
            <c:ext xmlns:c16="http://schemas.microsoft.com/office/drawing/2014/chart" uri="{C3380CC4-5D6E-409C-BE32-E72D297353CC}">
              <c16:uniqueId val="{00000007-EDCD-467D-8FEB-6421AF457776}"/>
            </c:ext>
          </c:extLst>
        </c:ser>
        <c:ser>
          <c:idx val="6"/>
          <c:order val="6"/>
          <c:tx>
            <c:strRef>
              <c:f>'4'!$AE$91</c:f>
              <c:strCache>
                <c:ptCount val="1"/>
                <c:pt idx="0">
                  <c:v>North East</c:v>
                </c:pt>
              </c:strCache>
              <c:extLst xmlns:c15="http://schemas.microsoft.com/office/drawing/2012/chart"/>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'4'!$X$92:$X$98</c:f>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extLst xmlns:c15="http://schemas.microsoft.com/office/drawing/2012/chart"/>
            </c:strRef>
          </c:cat>
          <c:val>
            <c:numRef>
              <c:f>'4'!$AE$92:$AE$98</c:f>
              <c:numCache>
                <c:formatCode>0%</c:formatCode>
                <c:ptCount val="7"/>
                <c:pt idx="0">
                  <c:v>0.73366834170854267</c:v>
                </c:pt>
                <c:pt idx="1">
                  <c:v>0.61809045226130654</c:v>
                </c:pt>
                <c:pt idx="2">
                  <c:v>0.83919597989949746</c:v>
                </c:pt>
                <c:pt idx="3">
                  <c:v>0.20603015075376885</c:v>
                </c:pt>
                <c:pt idx="4">
                  <c:v>0.15577889447236182</c:v>
                </c:pt>
                <c:pt idx="5">
                  <c:v>0.18090452261306533</c:v>
                </c:pt>
                <c:pt idx="6">
                  <c:v>0.51256281407035176</c:v>
                </c:pt>
              </c:numCache>
              <c:extLst xmlns:c15="http://schemas.microsoft.com/office/drawing/2012/chart"/>
            </c:numRef>
          </c:val>
          <c:extLst xmlns:c15="http://schemas.microsoft.com/office/drawing/2012/chart">
            <c:ext xmlns:c16="http://schemas.microsoft.com/office/drawing/2014/chart" uri="{C3380CC4-5D6E-409C-BE32-E72D297353CC}">
              <c16:uniqueId val="{00000008-EDCD-467D-8FEB-6421AF457776}"/>
            </c:ext>
          </c:extLst>
        </c:ser>
        <c:ser>
          <c:idx val="8"/>
          <c:order val="8"/>
          <c:tx>
            <c:strRef>
              <c:f>'4'!$AG$91</c:f>
              <c:strCache>
                <c:ptCount val="1"/>
                <c:pt idx="0">
                  <c:v>Yorkshire and Humber</c:v>
                </c:pt>
              </c:strCache>
              <c:extLst xmlns:c15="http://schemas.microsoft.com/office/drawing/2012/chart"/>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'4'!$X$92:$X$98</c:f>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extLst xmlns:c15="http://schemas.microsoft.com/office/drawing/2012/chart"/>
            </c:strRef>
          </c:cat>
          <c:val>
            <c:numRef>
              <c:f>'4'!$AG$92:$AG$98</c:f>
              <c:numCache>
                <c:formatCode>0%</c:formatCode>
                <c:ptCount val="7"/>
                <c:pt idx="0">
                  <c:v>0.80351906158357767</c:v>
                </c:pt>
                <c:pt idx="1">
                  <c:v>0.66568914956011727</c:v>
                </c:pt>
                <c:pt idx="2">
                  <c:v>0.85630498533724342</c:v>
                </c:pt>
                <c:pt idx="3">
                  <c:v>0.17302052785923755</c:v>
                </c:pt>
                <c:pt idx="4">
                  <c:v>0.24340175953079179</c:v>
                </c:pt>
                <c:pt idx="5">
                  <c:v>0.21700879765395895</c:v>
                </c:pt>
                <c:pt idx="6">
                  <c:v>0.47214076246334313</c:v>
                </c:pt>
              </c:numCache>
              <c:extLst xmlns:c15="http://schemas.microsoft.com/office/drawing/2012/chart"/>
            </c:numRef>
          </c:val>
          <c:extLst xmlns:c15="http://schemas.microsoft.com/office/drawing/2012/chart">
            <c:ext xmlns:c16="http://schemas.microsoft.com/office/drawing/2014/chart" uri="{C3380CC4-5D6E-409C-BE32-E72D297353CC}">
              <c16:uniqueId val="{00000002-EDCD-467D-8FEB-6421AF457776}"/>
            </c:ext>
          </c:extLst>
        </c:ser>
        <c:ser>
          <c:idx val="9"/>
          <c:order val="9"/>
          <c:tx>
            <c:strRef>
              <c:f>'4'!$AH$91</c:f>
              <c:strCache>
                <c:ptCount val="1"/>
                <c:pt idx="0">
                  <c:v>All regions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'4'!$X$92:$X$98</c:f>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strRef>
          </c:cat>
          <c:val>
            <c:numRef>
              <c:f>'4'!$AH$92:$AH$98</c:f>
              <c:numCache>
                <c:formatCode>0%</c:formatCode>
                <c:ptCount val="7"/>
                <c:pt idx="0">
                  <c:v>0.75216071011445929</c:v>
                </c:pt>
                <c:pt idx="1">
                  <c:v>0.63162812427003034</c:v>
                </c:pt>
                <c:pt idx="2">
                  <c:v>0.85050221910768509</c:v>
                </c:pt>
                <c:pt idx="3">
                  <c:v>0.19808455968231722</c:v>
                </c:pt>
                <c:pt idx="4">
                  <c:v>0.2303200186872226</c:v>
                </c:pt>
                <c:pt idx="5">
                  <c:v>0.1908432609203457</c:v>
                </c:pt>
                <c:pt idx="6">
                  <c:v>0.45363232889511795</c:v>
                </c:pt>
              </c:numCache>
            </c:numRef>
          </c:val>
          <c:extLst>
            <c:ext xmlns:c16="http://schemas.microsoft.com/office/drawing/2014/chart" uri="{C3380CC4-5D6E-409C-BE32-E72D297353CC}">
              <c16:uniqueId val="{00000003-EDCD-467D-8FEB-6421AF457776}"/>
            </c:ext>
          </c:extLst>
        </c:ser>
        <c:dLbls>
          <c:dLblPos val="outEnd"/>
          <c:showLegendKey val="0"/>
          <c:showVal val="1"/>
          <c:showCatName val="0"/>
          <c:showSerName val="0"/>
          <c:showPercent val="0"/>
          <c:showBubbleSize val="0"/>
        </c:dLbls>
        <c:gapWidth val="182"/>
        <c:axId val="665154304"/>
        <c:axId val="665148728"/>
        <c:extLst>
          <c:ext xmlns:c15="http://schemas.microsoft.com/office/drawing/2012/chart" uri="{02D57815-91ED-43cb-92C2-25804820EDAC}">
            <c15:filteredBarSeries>
              <c15:ser>
                <c:idx val="0"/>
                <c:order val="0"/>
                <c:tx>
                  <c:strRef>
                    <c:extLst>
                      <c:ext uri="{02D57815-91ED-43cb-92C2-25804820EDAC}">
                        <c15:formulaRef>
                          <c15:sqref>'4'!$Y$91</c15:sqref>
                        </c15:formulaRef>
                      </c:ext>
                    </c:extLst>
                    <c:strCache>
                      <c:ptCount val="1"/>
                      <c:pt idx="0">
                        <c:v>South East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'4'!$X$92:$X$98</c15:sqref>
                        </c15:formulaRef>
                      </c:ext>
                    </c:extLst>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strRef>
                </c:cat>
                <c:val>
                  <c:numRef>
                    <c:extLst>
                      <c:ext uri="{02D57815-91ED-43cb-92C2-25804820EDAC}">
                        <c15:formulaRef>
                          <c15:sqref>'4'!$Y$92:$Y$98</c15:sqref>
                        </c15:formulaRef>
                      </c:ext>
                    </c:extLst>
                    <c:numCache>
                      <c:formatCode>0%</c:formatCode>
                      <c:ptCount val="7"/>
                      <c:pt idx="0">
                        <c:v>0.81351689612015021</c:v>
                      </c:pt>
                      <c:pt idx="1">
                        <c:v>0.63579474342928666</c:v>
                      </c:pt>
                      <c:pt idx="2">
                        <c:v>0.88360450563204007</c:v>
                      </c:pt>
                      <c:pt idx="3">
                        <c:v>0.2227784730913642</c:v>
                      </c:pt>
                      <c:pt idx="4">
                        <c:v>0.26408010012515643</c:v>
                      </c:pt>
                      <c:pt idx="5">
                        <c:v>0.20525657071339173</c:v>
                      </c:pt>
                      <c:pt idx="6">
                        <c:v>0.46433041301627032</c:v>
                      </c:pt>
                    </c:numCache>
                  </c:numRef>
                </c:val>
                <c:extLst>
                  <c:ext xmlns:c16="http://schemas.microsoft.com/office/drawing/2014/chart" uri="{C3380CC4-5D6E-409C-BE32-E72D297353CC}">
                    <c16:uniqueId val="{00000000-EDCD-467D-8FEB-6421AF45777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'4'!$Z$91</c15:sqref>
                        </c15:formulaRef>
                      </c:ext>
                    </c:extLst>
                    <c:strCache>
                      <c:ptCount val="1"/>
                      <c:pt idx="0">
                        <c:v>South West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'4'!$X$92:$X$98</c15:sqref>
                        </c15:formulaRef>
                      </c:ext>
                    </c:extLst>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strRef>
                </c:cat>
                <c:val>
                  <c:numRef>
                    <c:extLst xmlns:c15="http://schemas.microsoft.com/office/drawing/2012/chart">
                      <c:ext xmlns:c15="http://schemas.microsoft.com/office/drawing/2012/chart" uri="{02D57815-91ED-43cb-92C2-25804820EDAC}">
                        <c15:formulaRef>
                          <c15:sqref>'4'!$Z$92:$Z$98</c15:sqref>
                        </c15:formulaRef>
                      </c:ext>
                    </c:extLst>
                    <c:numCache>
                      <c:formatCode>0%</c:formatCode>
                      <c:ptCount val="7"/>
                      <c:pt idx="0">
                        <c:v>0.70799999999999996</c:v>
                      </c:pt>
                      <c:pt idx="1">
                        <c:v>0.61599999999999999</c:v>
                      </c:pt>
                      <c:pt idx="2">
                        <c:v>0.84599999999999997</c:v>
                      </c:pt>
                      <c:pt idx="3">
                        <c:v>0.17</c:v>
                      </c:pt>
                      <c:pt idx="4">
                        <c:v>0.22800000000000001</c:v>
                      </c:pt>
                      <c:pt idx="5">
                        <c:v>0.17599999999999999</c:v>
                      </c:pt>
                      <c:pt idx="6">
                        <c:v>0.442</c:v>
                      </c:pt>
                    </c:numCache>
                  </c:numRef>
                </c:val>
                <c:extLst xmlns:c15="http://schemas.microsoft.com/office/drawing/2012/chart">
                  <c:ext xmlns:c16="http://schemas.microsoft.com/office/drawing/2014/chart" uri="{C3380CC4-5D6E-409C-BE32-E72D297353CC}">
                    <c16:uniqueId val="{00000004-EDCD-467D-8FEB-6421AF457776}"/>
                  </c:ext>
                </c:extLst>
              </c15:ser>
            </c15:filteredBarSeries>
            <c15:filteredBarSeries>
              <c15:ser>
                <c:idx val="2"/>
                <c:order val="2"/>
                <c:tx>
                  <c:strRef>
                    <c:extLst>
                      <c:ext xmlns:c15="http://schemas.microsoft.com/office/drawing/2012/chart" uri="{02D57815-91ED-43cb-92C2-25804820EDAC}">
                        <c15:formulaRef>
                          <c15:sqref>'4'!$AA$91</c15:sqref>
                        </c15:formulaRef>
                      </c:ext>
                    </c:extLst>
                    <c:strCache>
                      <c:ptCount val="1"/>
                      <c:pt idx="0">
                        <c:v>London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'4'!$X$92:$X$98</c15:sqref>
                        </c15:formulaRef>
                      </c:ext>
                    </c:extLst>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strRef>
                </c:cat>
                <c:val>
                  <c:numRef>
                    <c:extLst>
                      <c:ext xmlns:c15="http://schemas.microsoft.com/office/drawing/2012/chart" uri="{02D57815-91ED-43cb-92C2-25804820EDAC}">
                        <c15:formulaRef>
                          <c15:sqref>'4'!$AA$92:$AA$98</c15:sqref>
                        </c15:formulaRef>
                      </c:ext>
                    </c:extLst>
                    <c:numCache>
                      <c:formatCode>0%</c:formatCode>
                      <c:ptCount val="7"/>
                      <c:pt idx="0">
                        <c:v>0.73433583959899751</c:v>
                      </c:pt>
                      <c:pt idx="1">
                        <c:v>0.63909774436090228</c:v>
                      </c:pt>
                      <c:pt idx="2">
                        <c:v>0.84962406015037595</c:v>
                      </c:pt>
                      <c:pt idx="3">
                        <c:v>0.19298245614035087</c:v>
                      </c:pt>
                      <c:pt idx="4">
                        <c:v>0.22305764411027568</c:v>
                      </c:pt>
                      <c:pt idx="5">
                        <c:v>0.20551378446115287</c:v>
                      </c:pt>
                      <c:pt idx="6">
                        <c:v>0.44611528822055135</c:v>
                      </c:pt>
                    </c:numCache>
                  </c:numRef>
                </c:val>
                <c:extLst>
                  <c:ext xmlns:c16="http://schemas.microsoft.com/office/drawing/2014/chart" uri="{C3380CC4-5D6E-409C-BE32-E72D297353CC}">
                    <c16:uniqueId val="{00000001-EDCD-467D-8FEB-6421AF45777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'4'!$AB$91</c15:sqref>
                        </c15:formulaRef>
                      </c:ext>
                    </c:extLst>
                    <c:strCache>
                      <c:ptCount val="1"/>
                      <c:pt idx="0">
                        <c:v>East Midlands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'4'!$X$92:$X$98</c15:sqref>
                        </c15:formulaRef>
                      </c:ext>
                    </c:extLst>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strRef>
                </c:cat>
                <c:val>
                  <c:numRef>
                    <c:extLst xmlns:c15="http://schemas.microsoft.com/office/drawing/2012/chart">
                      <c:ext xmlns:c15="http://schemas.microsoft.com/office/drawing/2012/chart" uri="{02D57815-91ED-43cb-92C2-25804820EDAC}">
                        <c15:formulaRef>
                          <c15:sqref>'4'!$AB$92:$AB$98</c15:sqref>
                        </c15:formulaRef>
                      </c:ext>
                    </c:extLst>
                    <c:numCache>
                      <c:formatCode>0%</c:formatCode>
                      <c:ptCount val="7"/>
                      <c:pt idx="0">
                        <c:v>0.74618320610687028</c:v>
                      </c:pt>
                      <c:pt idx="1">
                        <c:v>0.62404580152671751</c:v>
                      </c:pt>
                      <c:pt idx="2">
                        <c:v>0.83587786259541985</c:v>
                      </c:pt>
                      <c:pt idx="3">
                        <c:v>0.21183206106870228</c:v>
                      </c:pt>
                      <c:pt idx="4">
                        <c:v>0.23664122137404581</c:v>
                      </c:pt>
                      <c:pt idx="5">
                        <c:v>0.16221374045801526</c:v>
                      </c:pt>
                      <c:pt idx="6">
                        <c:v>0.38549618320610685</c:v>
                      </c:pt>
                    </c:numCache>
                  </c:numRef>
                </c:val>
                <c:extLst xmlns:c15="http://schemas.microsoft.com/office/drawing/2012/chart">
                  <c:ext xmlns:c16="http://schemas.microsoft.com/office/drawing/2014/chart" uri="{C3380CC4-5D6E-409C-BE32-E72D297353CC}">
                    <c16:uniqueId val="{00000005-EDCD-467D-8FEB-6421AF45777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'4'!$AC$91</c15:sqref>
                        </c15:formulaRef>
                      </c:ext>
                    </c:extLst>
                    <c:strCache>
                      <c:ptCount val="1"/>
                      <c:pt idx="0">
                        <c:v>West Midlands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'4'!$X$92:$X$98</c15:sqref>
                        </c15:formulaRef>
                      </c:ext>
                    </c:extLst>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strRef>
                </c:cat>
                <c:val>
                  <c:numRef>
                    <c:extLst xmlns:c15="http://schemas.microsoft.com/office/drawing/2012/chart">
                      <c:ext xmlns:c15="http://schemas.microsoft.com/office/drawing/2012/chart" uri="{02D57815-91ED-43cb-92C2-25804820EDAC}">
                        <c15:formulaRef>
                          <c15:sqref>'4'!$AC$92:$AC$98</c15:sqref>
                        </c15:formulaRef>
                      </c:ext>
                    </c:extLst>
                    <c:numCache>
                      <c:formatCode>0%</c:formatCode>
                      <c:ptCount val="7"/>
                      <c:pt idx="0">
                        <c:v>0.71470588235294119</c:v>
                      </c:pt>
                      <c:pt idx="1">
                        <c:v>0.62058823529411766</c:v>
                      </c:pt>
                      <c:pt idx="2">
                        <c:v>0.83823529411764708</c:v>
                      </c:pt>
                      <c:pt idx="3">
                        <c:v>0.20294117647058824</c:v>
                      </c:pt>
                      <c:pt idx="4">
                        <c:v>0.27058823529411763</c:v>
                      </c:pt>
                      <c:pt idx="5">
                        <c:v>0.19117647058823528</c:v>
                      </c:pt>
                      <c:pt idx="6">
                        <c:v>0.44705882352941179</c:v>
                      </c:pt>
                    </c:numCache>
                  </c:numRef>
                </c:val>
                <c:extLst xmlns:c15="http://schemas.microsoft.com/office/drawing/2012/chart">
                  <c:ext xmlns:c16="http://schemas.microsoft.com/office/drawing/2014/chart" uri="{C3380CC4-5D6E-409C-BE32-E72D297353CC}">
                    <c16:uniqueId val="{00000006-EDCD-467D-8FEB-6421AF45777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'4'!$AF$91</c15:sqref>
                        </c15:formulaRef>
                      </c:ext>
                    </c:extLst>
                    <c:strCache>
                      <c:ptCount val="1"/>
                      <c:pt idx="0">
                        <c:v>East of England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'4'!$X$92:$X$98</c15:sqref>
                        </c15:formulaRef>
                      </c:ext>
                    </c:extLst>
                    <c:strCache>
                      <c:ptCount val="7"/>
                      <c:pt idx="0">
                        <c:v>Online (ie an e-learning module or webinar)</c:v>
                      </c:pt>
                      <c:pt idx="1">
                        <c:v>Face-to-face by an internal provider </c:v>
                      </c:pt>
                      <c:pt idx="2">
                        <c:v>Face-to-face by an external provider </c:v>
                      </c:pt>
                      <c:pt idx="3">
                        <c:v>Mixed methods (a mix of online and face-to-face)</c:v>
                      </c:pt>
                      <c:pt idx="4">
                        <c:v>DfE-funded development programmes for chairs and boards</c:v>
                      </c:pt>
                      <c:pt idx="5">
                        <c:v>Faciliated external review of governance</c:v>
                      </c:pt>
                      <c:pt idx="6">
                        <c:v>Attended a conference</c:v>
                      </c:pt>
                    </c:strCache>
                  </c:strRef>
                </c:cat>
                <c:val>
                  <c:numRef>
                    <c:extLst xmlns:c15="http://schemas.microsoft.com/office/drawing/2012/chart">
                      <c:ext xmlns:c15="http://schemas.microsoft.com/office/drawing/2012/chart" uri="{02D57815-91ED-43cb-92C2-25804820EDAC}">
                        <c15:formulaRef>
                          <c15:sqref>'4'!$AF$92:$AF$98</c15:sqref>
                        </c15:formulaRef>
                      </c:ext>
                    </c:extLst>
                    <c:numCache>
                      <c:formatCode>0%</c:formatCode>
                      <c:ptCount val="7"/>
                      <c:pt idx="0">
                        <c:v>0.83231707317073167</c:v>
                      </c:pt>
                      <c:pt idx="1">
                        <c:v>0.67987804878048785</c:v>
                      </c:pt>
                      <c:pt idx="2">
                        <c:v>0.85365853658536583</c:v>
                      </c:pt>
                      <c:pt idx="3">
                        <c:v>0.18902439024390244</c:v>
                      </c:pt>
                      <c:pt idx="4">
                        <c:v>0.23780487804878048</c:v>
                      </c:pt>
                      <c:pt idx="5">
                        <c:v>0.25</c:v>
                      </c:pt>
                      <c:pt idx="6">
                        <c:v>0.45731707317073172</c:v>
                      </c:pt>
                    </c:numCache>
                  </c:numRef>
                </c:val>
                <c:extLst xmlns:c15="http://schemas.microsoft.com/office/drawing/2012/chart">
                  <c:ext xmlns:c16="http://schemas.microsoft.com/office/drawing/2014/chart" uri="{C3380CC4-5D6E-409C-BE32-E72D297353CC}">
                    <c16:uniqueId val="{00000009-EDCD-467D-8FEB-6421AF457776}"/>
                  </c:ext>
                </c:extLst>
              </c15:ser>
            </c15:filteredBarSeries>
          </c:ext>
        </c:extLst>
      </c:barChart>
      <c:catAx>
        <c:axId val="665154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665148728"/>
        <c:crosses val="autoZero"/>
        <c:auto val="1"/>
        <c:lblAlgn val="ctr"/>
        <c:lblOffset val="100"/>
        <c:noMultiLvlLbl val="0"/>
      </c:catAx>
      <c:valAx>
        <c:axId val="6651487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6515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i="0" u="sng" dirty="0"/>
              <a:t>To what extent do respondents agree or disagree that it is difficult to attract high quality candidates for senior leadership posts at their school/trust:</a:t>
            </a:r>
            <a:endParaRPr lang="en-GB" i="0" u="sng" dirty="0"/>
          </a:p>
        </c:rich>
      </c:tx>
      <c:layout>
        <c:manualLayout>
          <c:xMode val="edge"/>
          <c:yMode val="edge"/>
          <c:x val="0.1329419520896295"/>
          <c:y val="4.0287623723564363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6893985365416753"/>
          <c:y val="0.31352109752731883"/>
          <c:w val="0.81636107942375369"/>
          <c:h val="0.49463574560091611"/>
        </c:manualLayout>
      </c:layout>
      <c:barChart>
        <c:barDir val="bar"/>
        <c:grouping val="stacked"/>
        <c:varyColors val="0"/>
        <c:ser>
          <c:idx val="0"/>
          <c:order val="0"/>
          <c:tx>
            <c:strRef>
              <c:f>Regions!$A$24:$B$24</c:f>
              <c:strCache>
                <c:ptCount val="2"/>
                <c:pt idx="1">
                  <c:v>Agree</c:v>
                </c:pt>
              </c:strCache>
            </c:strRef>
          </c:tx>
          <c:spPr>
            <a:solidFill>
              <a:srgbClr val="FFC00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Regions!$C$23:$L$23</c15:sqref>
                  </c15:fullRef>
                </c:ext>
              </c:extLst>
              <c:f>(Regions!$H$23:$I$23,Regions!$K$23:$L$23)</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Regions!$C$24:$L$24</c15:sqref>
                  </c15:fullRef>
                </c:ext>
              </c:extLst>
              <c:f>(Regions!$H$24:$I$24,Regions!$K$24:$L$24)</c:f>
              <c:numCache>
                <c:formatCode>0%</c:formatCode>
                <c:ptCount val="4"/>
                <c:pt idx="0">
                  <c:v>0.36183395291201981</c:v>
                </c:pt>
                <c:pt idx="1">
                  <c:v>0.27179487179487177</c:v>
                </c:pt>
                <c:pt idx="2">
                  <c:v>0.3669724770642202</c:v>
                </c:pt>
                <c:pt idx="3">
                  <c:v>0.37253937007874016</c:v>
                </c:pt>
              </c:numCache>
            </c:numRef>
          </c:val>
          <c:extLst>
            <c:ext xmlns:c16="http://schemas.microsoft.com/office/drawing/2014/chart" uri="{C3380CC4-5D6E-409C-BE32-E72D297353CC}">
              <c16:uniqueId val="{00000000-06DC-4860-A1F9-39A41A93C95E}"/>
            </c:ext>
          </c:extLst>
        </c:ser>
        <c:ser>
          <c:idx val="1"/>
          <c:order val="1"/>
          <c:tx>
            <c:strRef>
              <c:f>Regions!$A$25:$B$25</c:f>
              <c:strCache>
                <c:ptCount val="2"/>
                <c:pt idx="1">
                  <c:v>No view</c:v>
                </c:pt>
              </c:strCache>
            </c:strRef>
          </c:tx>
          <c:spPr>
            <a:solidFill>
              <a:schemeClr val="accent1"/>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Regions!$C$23:$L$23</c15:sqref>
                  </c15:fullRef>
                </c:ext>
              </c:extLst>
              <c:f>(Regions!$H$23:$I$23,Regions!$K$23:$L$23)</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Regions!$C$25:$L$25</c15:sqref>
                  </c15:fullRef>
                </c:ext>
              </c:extLst>
              <c:f>(Regions!$H$25:$I$25,Regions!$K$25:$L$25)</c:f>
              <c:numCache>
                <c:formatCode>0%</c:formatCode>
                <c:ptCount val="4"/>
                <c:pt idx="0">
                  <c:v>0.14869888475836432</c:v>
                </c:pt>
                <c:pt idx="1">
                  <c:v>0.13846153846153847</c:v>
                </c:pt>
                <c:pt idx="2">
                  <c:v>0.11314984709480122</c:v>
                </c:pt>
                <c:pt idx="3">
                  <c:v>0.13804133858267717</c:v>
                </c:pt>
              </c:numCache>
            </c:numRef>
          </c:val>
          <c:extLst>
            <c:ext xmlns:c16="http://schemas.microsoft.com/office/drawing/2014/chart" uri="{C3380CC4-5D6E-409C-BE32-E72D297353CC}">
              <c16:uniqueId val="{00000001-06DC-4860-A1F9-39A41A93C95E}"/>
            </c:ext>
          </c:extLst>
        </c:ser>
        <c:ser>
          <c:idx val="2"/>
          <c:order val="2"/>
          <c:tx>
            <c:strRef>
              <c:f>Regions!$A$26:$B$26</c:f>
              <c:strCache>
                <c:ptCount val="2"/>
                <c:pt idx="1">
                  <c:v>Disagree</c:v>
                </c:pt>
              </c:strCache>
            </c:strRef>
          </c:tx>
          <c:spPr>
            <a:solidFill>
              <a:srgbClr val="92D05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Regions!$C$23:$L$23</c15:sqref>
                  </c15:fullRef>
                </c:ext>
              </c:extLst>
              <c:f>(Regions!$H$23:$I$23,Regions!$K$23:$L$23)</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Regions!$C$26:$L$26</c15:sqref>
                  </c15:fullRef>
                </c:ext>
              </c:extLst>
              <c:f>(Regions!$H$26:$I$26,Regions!$K$26:$L$26)</c:f>
              <c:numCache>
                <c:formatCode>0%</c:formatCode>
                <c:ptCount val="4"/>
                <c:pt idx="0">
                  <c:v>0.48946716232961585</c:v>
                </c:pt>
                <c:pt idx="1">
                  <c:v>0.58974358974358976</c:v>
                </c:pt>
                <c:pt idx="2">
                  <c:v>0.51987767584097866</c:v>
                </c:pt>
                <c:pt idx="3">
                  <c:v>0.48941929133858264</c:v>
                </c:pt>
              </c:numCache>
            </c:numRef>
          </c:val>
          <c:extLst>
            <c:ext xmlns:c16="http://schemas.microsoft.com/office/drawing/2014/chart" uri="{C3380CC4-5D6E-409C-BE32-E72D297353CC}">
              <c16:uniqueId val="{00000002-06DC-4860-A1F9-39A41A93C95E}"/>
            </c:ext>
          </c:extLst>
        </c:ser>
        <c:dLbls>
          <c:dLblPos val="ctr"/>
          <c:showLegendKey val="0"/>
          <c:showVal val="1"/>
          <c:showCatName val="0"/>
          <c:showSerName val="0"/>
          <c:showPercent val="0"/>
          <c:showBubbleSize val="0"/>
        </c:dLbls>
        <c:gapWidth val="150"/>
        <c:overlap val="100"/>
        <c:axId val="598090160"/>
        <c:axId val="598096392"/>
      </c:barChart>
      <c:catAx>
        <c:axId val="598090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598096392"/>
        <c:crosses val="autoZero"/>
        <c:auto val="1"/>
        <c:lblAlgn val="ctr"/>
        <c:lblOffset val="100"/>
        <c:noMultiLvlLbl val="0"/>
      </c:catAx>
      <c:valAx>
        <c:axId val="59809639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98090160"/>
        <c:crosses val="autoZero"/>
        <c:crossBetween val="between"/>
      </c:valAx>
      <c:spPr>
        <a:noFill/>
        <a:ln>
          <a:noFill/>
        </a:ln>
        <a:effectLst/>
      </c:spPr>
    </c:plotArea>
    <c:legend>
      <c:legendPos val="b"/>
      <c:layout>
        <c:manualLayout>
          <c:xMode val="edge"/>
          <c:yMode val="edge"/>
          <c:x val="0.33069416026111464"/>
          <c:y val="0.85670275420424025"/>
          <c:w val="0.29807741531684206"/>
          <c:h val="0.118005576822244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u="sng" dirty="0"/>
              <a:t>To what extent do respondents agree or disagree that it is difficult to attract high quality candidates for teaching posts at their school/trust:</a:t>
            </a:r>
            <a:endParaRPr lang="en-GB" u="sng"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stacked"/>
        <c:varyColors val="0"/>
        <c:ser>
          <c:idx val="0"/>
          <c:order val="0"/>
          <c:tx>
            <c:strRef>
              <c:f>Regions!$A$30:$B$30</c:f>
              <c:strCache>
                <c:ptCount val="2"/>
                <c:pt idx="1">
                  <c:v>Agree</c:v>
                </c:pt>
              </c:strCache>
            </c:strRef>
          </c:tx>
          <c:spPr>
            <a:solidFill>
              <a:srgbClr val="FFC00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Regions!$C$23:$L$23</c15:sqref>
                  </c15:fullRef>
                </c:ext>
              </c:extLst>
              <c:f>(Regions!$H$23:$I$23,Regions!$K$23:$L$23)</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Regions!$C$30:$L$30</c15:sqref>
                  </c15:fullRef>
                </c:ext>
              </c:extLst>
              <c:f>(Regions!$H$30:$I$30,Regions!$K$30:$L$30)</c:f>
              <c:numCache>
                <c:formatCode>0%</c:formatCode>
                <c:ptCount val="4"/>
                <c:pt idx="0">
                  <c:v>0.25028058361391692</c:v>
                </c:pt>
                <c:pt idx="1">
                  <c:v>0.26600985221674878</c:v>
                </c:pt>
                <c:pt idx="2">
                  <c:v>0.36182336182336183</c:v>
                </c:pt>
                <c:pt idx="3">
                  <c:v>0.38021534320323014</c:v>
                </c:pt>
              </c:numCache>
            </c:numRef>
          </c:val>
          <c:extLst>
            <c:ext xmlns:c16="http://schemas.microsoft.com/office/drawing/2014/chart" uri="{C3380CC4-5D6E-409C-BE32-E72D297353CC}">
              <c16:uniqueId val="{00000000-423F-4AD2-8B15-2CD5CCE8D1C5}"/>
            </c:ext>
          </c:extLst>
        </c:ser>
        <c:ser>
          <c:idx val="1"/>
          <c:order val="1"/>
          <c:tx>
            <c:strRef>
              <c:f>Regions!$A$31:$B$31</c:f>
              <c:strCache>
                <c:ptCount val="2"/>
                <c:pt idx="1">
                  <c:v>No view</c:v>
                </c:pt>
              </c:strCache>
            </c:strRef>
          </c:tx>
          <c:spPr>
            <a:solidFill>
              <a:schemeClr val="accent1"/>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Regions!$C$23:$L$23</c15:sqref>
                  </c15:fullRef>
                </c:ext>
              </c:extLst>
              <c:f>(Regions!$H$23:$I$23,Regions!$K$23:$L$23)</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Regions!$C$31:$L$31</c15:sqref>
                  </c15:fullRef>
                </c:ext>
              </c:extLst>
              <c:f>(Regions!$H$31:$I$31,Regions!$K$31:$L$31)</c:f>
              <c:numCache>
                <c:formatCode>0%</c:formatCode>
                <c:ptCount val="4"/>
                <c:pt idx="0">
                  <c:v>0.122334455667789</c:v>
                </c:pt>
                <c:pt idx="1">
                  <c:v>0.13300492610837439</c:v>
                </c:pt>
                <c:pt idx="2">
                  <c:v>9.9715099715099717E-2</c:v>
                </c:pt>
                <c:pt idx="3">
                  <c:v>0.13077613279497532</c:v>
                </c:pt>
              </c:numCache>
            </c:numRef>
          </c:val>
          <c:extLst>
            <c:ext xmlns:c16="http://schemas.microsoft.com/office/drawing/2014/chart" uri="{C3380CC4-5D6E-409C-BE32-E72D297353CC}">
              <c16:uniqueId val="{00000001-423F-4AD2-8B15-2CD5CCE8D1C5}"/>
            </c:ext>
          </c:extLst>
        </c:ser>
        <c:ser>
          <c:idx val="2"/>
          <c:order val="2"/>
          <c:tx>
            <c:strRef>
              <c:f>Regions!$A$32:$B$32</c:f>
              <c:strCache>
                <c:ptCount val="2"/>
                <c:pt idx="1">
                  <c:v>Disagree</c:v>
                </c:pt>
              </c:strCache>
            </c:strRef>
          </c:tx>
          <c:spPr>
            <a:solidFill>
              <a:srgbClr val="92D05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Regions!$C$23:$L$23</c15:sqref>
                  </c15:fullRef>
                </c:ext>
              </c:extLst>
              <c:f>(Regions!$H$23:$I$23,Regions!$K$23:$L$23)</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Regions!$C$32:$L$32</c15:sqref>
                  </c15:fullRef>
                </c:ext>
              </c:extLst>
              <c:f>(Regions!$H$32:$I$32,Regions!$K$32:$L$32)</c:f>
              <c:numCache>
                <c:formatCode>0%</c:formatCode>
                <c:ptCount val="4"/>
                <c:pt idx="0">
                  <c:v>0.62738496071829408</c:v>
                </c:pt>
                <c:pt idx="1">
                  <c:v>0.60098522167487678</c:v>
                </c:pt>
                <c:pt idx="2">
                  <c:v>0.53846153846153844</c:v>
                </c:pt>
                <c:pt idx="3">
                  <c:v>0.50272737117309452</c:v>
                </c:pt>
              </c:numCache>
            </c:numRef>
          </c:val>
          <c:extLst>
            <c:ext xmlns:c16="http://schemas.microsoft.com/office/drawing/2014/chart" uri="{C3380CC4-5D6E-409C-BE32-E72D297353CC}">
              <c16:uniqueId val="{00000002-423F-4AD2-8B15-2CD5CCE8D1C5}"/>
            </c:ext>
          </c:extLst>
        </c:ser>
        <c:dLbls>
          <c:dLblPos val="ctr"/>
          <c:showLegendKey val="0"/>
          <c:showVal val="1"/>
          <c:showCatName val="0"/>
          <c:showSerName val="0"/>
          <c:showPercent val="0"/>
          <c:showBubbleSize val="0"/>
        </c:dLbls>
        <c:gapWidth val="150"/>
        <c:overlap val="100"/>
        <c:axId val="598090160"/>
        <c:axId val="598096392"/>
      </c:barChart>
      <c:catAx>
        <c:axId val="598090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598096392"/>
        <c:crosses val="autoZero"/>
        <c:auto val="1"/>
        <c:lblAlgn val="ctr"/>
        <c:lblOffset val="100"/>
        <c:noMultiLvlLbl val="0"/>
      </c:catAx>
      <c:valAx>
        <c:axId val="59809639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9809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5"/>
          <c:order val="5"/>
          <c:tx>
            <c:strRef>
              <c:f>'3'!$G$84</c:f>
              <c:strCache>
                <c:ptCount val="1"/>
                <c:pt idx="0">
                  <c:v>North West</c:v>
                </c:pt>
              </c:strCache>
              <c:extLst xmlns:c15="http://schemas.microsoft.com/office/drawing/2012/chart"/>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ext>
              </c:extLst>
              <c:f>('3'!$A$85,'3'!$A$87,'3'!$A$89:$A$92)</c:f>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'3'!$G$85:$G$93</c15:sqref>
                  </c15:fullRef>
                </c:ext>
              </c:extLst>
              <c:f>('3'!$G$85,'3'!$G$87,'3'!$G$89:$G$92)</c:f>
              <c:numCache>
                <c:formatCode>0%</c:formatCode>
                <c:ptCount val="6"/>
                <c:pt idx="0">
                  <c:v>0.6848167539267016</c:v>
                </c:pt>
                <c:pt idx="1">
                  <c:v>0.19581151832460733</c:v>
                </c:pt>
                <c:pt idx="2">
                  <c:v>0.25759162303664923</c:v>
                </c:pt>
                <c:pt idx="3">
                  <c:v>0.4701570680628272</c:v>
                </c:pt>
                <c:pt idx="4">
                  <c:v>0.49005235602094238</c:v>
                </c:pt>
                <c:pt idx="5">
                  <c:v>0.51937172774869111</c:v>
                </c:pt>
              </c:numCache>
            </c:numRef>
          </c:val>
          <c:extLst xmlns:c15="http://schemas.microsoft.com/office/drawing/2012/chart">
            <c:ext xmlns:c16="http://schemas.microsoft.com/office/drawing/2014/chart" uri="{C3380CC4-5D6E-409C-BE32-E72D297353CC}">
              <c16:uniqueId val="{00000006-EE92-42F6-BB39-5C401E945E3B}"/>
            </c:ext>
          </c:extLst>
        </c:ser>
        <c:ser>
          <c:idx val="6"/>
          <c:order val="6"/>
          <c:tx>
            <c:strRef>
              <c:f>'3'!$H$84</c:f>
              <c:strCache>
                <c:ptCount val="1"/>
                <c:pt idx="0">
                  <c:v>North East</c:v>
                </c:pt>
              </c:strCache>
              <c:extLst xmlns:c15="http://schemas.microsoft.com/office/drawing/2012/chart"/>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ext>
              </c:extLst>
              <c:f>('3'!$A$85,'3'!$A$87,'3'!$A$89:$A$92)</c:f>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'3'!$H$85:$H$93</c15:sqref>
                  </c15:fullRef>
                </c:ext>
              </c:extLst>
              <c:f>('3'!$H$85,'3'!$H$87,'3'!$H$89:$H$92)</c:f>
              <c:numCache>
                <c:formatCode>0%</c:formatCode>
                <c:ptCount val="6"/>
                <c:pt idx="0">
                  <c:v>0.74537037037037035</c:v>
                </c:pt>
                <c:pt idx="1">
                  <c:v>0.18981481481481483</c:v>
                </c:pt>
                <c:pt idx="2">
                  <c:v>0.27777777777777779</c:v>
                </c:pt>
                <c:pt idx="3">
                  <c:v>0.4861111111111111</c:v>
                </c:pt>
                <c:pt idx="4">
                  <c:v>0.43981481481481483</c:v>
                </c:pt>
                <c:pt idx="5">
                  <c:v>0.53703703703703709</c:v>
                </c:pt>
              </c:numCache>
            </c:numRef>
          </c:val>
          <c:extLst xmlns:c15="http://schemas.microsoft.com/office/drawing/2012/chart">
            <c:ext xmlns:c16="http://schemas.microsoft.com/office/drawing/2014/chart" uri="{C3380CC4-5D6E-409C-BE32-E72D297353CC}">
              <c16:uniqueId val="{00000007-EE92-42F6-BB39-5C401E945E3B}"/>
            </c:ext>
          </c:extLst>
        </c:ser>
        <c:ser>
          <c:idx val="8"/>
          <c:order val="8"/>
          <c:tx>
            <c:strRef>
              <c:f>'3'!$J$84</c:f>
              <c:strCache>
                <c:ptCount val="1"/>
                <c:pt idx="0">
                  <c:v>Yorkshire and Humber</c:v>
                </c:pt>
              </c:strCache>
              <c:extLst xmlns:c15="http://schemas.microsoft.com/office/drawing/2012/chart"/>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ext>
              </c:extLst>
              <c:f>('3'!$A$85,'3'!$A$87,'3'!$A$89:$A$92)</c:f>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'3'!$J$85:$J$93</c15:sqref>
                  </c15:fullRef>
                </c:ext>
              </c:extLst>
              <c:f>('3'!$J$85,'3'!$J$87,'3'!$J$89:$J$92)</c:f>
              <c:numCache>
                <c:formatCode>0%</c:formatCode>
                <c:ptCount val="6"/>
                <c:pt idx="0">
                  <c:v>0.66310160427807485</c:v>
                </c:pt>
                <c:pt idx="1">
                  <c:v>0.15240641711229946</c:v>
                </c:pt>
                <c:pt idx="2">
                  <c:v>0.31550802139037432</c:v>
                </c:pt>
                <c:pt idx="3">
                  <c:v>0.46791443850267378</c:v>
                </c:pt>
                <c:pt idx="4">
                  <c:v>0.41443850267379678</c:v>
                </c:pt>
                <c:pt idx="5">
                  <c:v>0.50534759358288772</c:v>
                </c:pt>
              </c:numCache>
            </c:numRef>
          </c:val>
          <c:extLst xmlns:c15="http://schemas.microsoft.com/office/drawing/2012/chart">
            <c:ext xmlns:c16="http://schemas.microsoft.com/office/drawing/2014/chart" uri="{C3380CC4-5D6E-409C-BE32-E72D297353CC}">
              <c16:uniqueId val="{00000009-EE92-42F6-BB39-5C401E945E3B}"/>
            </c:ext>
          </c:extLst>
        </c:ser>
        <c:ser>
          <c:idx val="9"/>
          <c:order val="9"/>
          <c:tx>
            <c:strRef>
              <c:f>'3'!$K$84</c:f>
              <c:strCache>
                <c:ptCount val="1"/>
                <c:pt idx="0">
                  <c:v>All regions</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ext>
              </c:extLst>
              <c:f>('3'!$A$85,'3'!$A$87,'3'!$A$89:$A$92)</c:f>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'3'!$K$85:$K$93</c15:sqref>
                  </c15:fullRef>
                </c:ext>
              </c:extLst>
              <c:f>('3'!$K$85,'3'!$K$87,'3'!$K$89:$K$92)</c:f>
              <c:numCache>
                <c:formatCode>0%</c:formatCode>
                <c:ptCount val="6"/>
                <c:pt idx="0">
                  <c:v>0.64741705165896679</c:v>
                </c:pt>
                <c:pt idx="1">
                  <c:v>0.22007559848803024</c:v>
                </c:pt>
                <c:pt idx="2">
                  <c:v>0.28664426711465768</c:v>
                </c:pt>
                <c:pt idx="3">
                  <c:v>0.43301133977320455</c:v>
                </c:pt>
                <c:pt idx="4">
                  <c:v>0.4479210415791684</c:v>
                </c:pt>
                <c:pt idx="5">
                  <c:v>0.53086938261234773</c:v>
                </c:pt>
              </c:numCache>
            </c:numRef>
          </c:val>
          <c:extLst>
            <c:ext xmlns:c16="http://schemas.microsoft.com/office/drawing/2014/chart" uri="{C3380CC4-5D6E-409C-BE32-E72D297353CC}">
              <c16:uniqueId val="{00000002-EE92-42F6-BB39-5C401E945E3B}"/>
            </c:ext>
          </c:extLst>
        </c:ser>
        <c:dLbls>
          <c:dLblPos val="outEnd"/>
          <c:showLegendKey val="0"/>
          <c:showVal val="1"/>
          <c:showCatName val="0"/>
          <c:showSerName val="0"/>
          <c:showPercent val="0"/>
          <c:showBubbleSize val="0"/>
        </c:dLbls>
        <c:gapWidth val="182"/>
        <c:axId val="683898600"/>
        <c:axId val="683892040"/>
        <c:extLst>
          <c:ext xmlns:c15="http://schemas.microsoft.com/office/drawing/2012/chart" uri="{02D57815-91ED-43cb-92C2-25804820EDAC}">
            <c15:filteredBarSeries>
              <c15:ser>
                <c:idx val="0"/>
                <c:order val="0"/>
                <c:tx>
                  <c:strRef>
                    <c:extLst>
                      <c:ext uri="{02D57815-91ED-43cb-92C2-25804820EDAC}">
                        <c15:formulaRef>
                          <c15:sqref>'3'!$B$84</c15:sqref>
                        </c15:formulaRef>
                      </c:ext>
                    </c:extLst>
                    <c:strCache>
                      <c:ptCount val="1"/>
                      <c:pt idx="0">
                        <c:v>South East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'3'!$A$85:$A$93</c15:sqref>
                        </c15:fullRef>
                        <c15:formulaRef>
                          <c15:sqref>('3'!$A$85,'3'!$A$87,'3'!$A$89:$A$92)</c15:sqref>
                        </c15:formulaRef>
                      </c:ext>
                    </c:extLst>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uri="{02D57815-91ED-43cb-92C2-25804820EDAC}">
                        <c15:fullRef>
                          <c15:sqref>'3'!$B$85:$B$93</c15:sqref>
                        </c15:fullRef>
                        <c15:formulaRef>
                          <c15:sqref>('3'!$B$85,'3'!$B$87,'3'!$B$89:$B$92)</c15:sqref>
                        </c15:formulaRef>
                      </c:ext>
                    </c:extLst>
                    <c:numCache>
                      <c:formatCode>0%</c:formatCode>
                      <c:ptCount val="6"/>
                      <c:pt idx="0">
                        <c:v>0.62929061784897022</c:v>
                      </c:pt>
                      <c:pt idx="1">
                        <c:v>0.27688787185354691</c:v>
                      </c:pt>
                      <c:pt idx="2">
                        <c:v>0.27688787185354691</c:v>
                      </c:pt>
                      <c:pt idx="3">
                        <c:v>0.40617848970251719</c:v>
                      </c:pt>
                      <c:pt idx="4">
                        <c:v>0.46453089244851259</c:v>
                      </c:pt>
                      <c:pt idx="5">
                        <c:v>0.54805491990846678</c:v>
                      </c:pt>
                    </c:numCache>
                  </c:numRef>
                </c:val>
                <c:extLst>
                  <c:ext xmlns:c16="http://schemas.microsoft.com/office/drawing/2014/chart" uri="{C3380CC4-5D6E-409C-BE32-E72D297353CC}">
                    <c16:uniqueId val="{00000000-EE92-42F6-BB39-5C401E945E3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'3'!$C$84</c15:sqref>
                        </c15:formulaRef>
                      </c:ext>
                    </c:extLst>
                    <c:strCache>
                      <c:ptCount val="1"/>
                      <c:pt idx="0">
                        <c:v>South West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15:formulaRef>
                          <c15:sqref>('3'!$A$85,'3'!$A$87,'3'!$A$89:$A$92)</c15:sqref>
                        </c15:formulaRef>
                      </c:ext>
                    </c:extLst>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'3'!$C$85:$C$93</c15:sqref>
                        </c15:fullRef>
                        <c15:formulaRef>
                          <c15:sqref>('3'!$C$85,'3'!$C$87,'3'!$C$89:$C$92)</c15:sqref>
                        </c15:formulaRef>
                      </c:ext>
                    </c:extLst>
                    <c:numCache>
                      <c:formatCode>0%</c:formatCode>
                      <c:ptCount val="6"/>
                      <c:pt idx="0">
                        <c:v>0.64620938628158842</c:v>
                      </c:pt>
                      <c:pt idx="1">
                        <c:v>0.20397111913357402</c:v>
                      </c:pt>
                      <c:pt idx="2">
                        <c:v>0.28339350180505413</c:v>
                      </c:pt>
                      <c:pt idx="3">
                        <c:v>0.37545126353790614</c:v>
                      </c:pt>
                      <c:pt idx="4">
                        <c:v>0.42418772563176893</c:v>
                      </c:pt>
                      <c:pt idx="5">
                        <c:v>0.55054151624548742</c:v>
                      </c:pt>
                    </c:numCache>
                  </c:numRef>
                </c:val>
                <c:extLst xmlns:c15="http://schemas.microsoft.com/office/drawing/2012/chart">
                  <c:ext xmlns:c16="http://schemas.microsoft.com/office/drawing/2014/chart" uri="{C3380CC4-5D6E-409C-BE32-E72D297353CC}">
                    <c16:uniqueId val="{00000003-EE92-42F6-BB39-5C401E945E3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'3'!$D$84</c15:sqref>
                        </c15:formulaRef>
                      </c:ext>
                    </c:extLst>
                    <c:strCache>
                      <c:ptCount val="1"/>
                      <c:pt idx="0">
                        <c:v>London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15:formulaRef>
                          <c15:sqref>('3'!$A$85,'3'!$A$87,'3'!$A$89:$A$92)</c15:sqref>
                        </c15:formulaRef>
                      </c:ext>
                    </c:extLst>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'3'!$D$85:$D$93</c15:sqref>
                        </c15:fullRef>
                        <c15:formulaRef>
                          <c15:sqref>('3'!$D$85,'3'!$D$87,'3'!$D$89:$D$92)</c15:sqref>
                        </c15:formulaRef>
                      </c:ext>
                    </c:extLst>
                    <c:numCache>
                      <c:formatCode>0%</c:formatCode>
                      <c:ptCount val="6"/>
                      <c:pt idx="0">
                        <c:v>0.57339449541284404</c:v>
                      </c:pt>
                      <c:pt idx="1">
                        <c:v>0.34403669724770641</c:v>
                      </c:pt>
                      <c:pt idx="2">
                        <c:v>0.32339449541284404</c:v>
                      </c:pt>
                      <c:pt idx="3">
                        <c:v>0.40137614678899081</c:v>
                      </c:pt>
                      <c:pt idx="4">
                        <c:v>0.41284403669724773</c:v>
                      </c:pt>
                      <c:pt idx="5">
                        <c:v>0.47247706422018348</c:v>
                      </c:pt>
                    </c:numCache>
                  </c:numRef>
                </c:val>
                <c:extLst xmlns:c15="http://schemas.microsoft.com/office/drawing/2012/chart">
                  <c:ext xmlns:c16="http://schemas.microsoft.com/office/drawing/2014/chart" uri="{C3380CC4-5D6E-409C-BE32-E72D297353CC}">
                    <c16:uniqueId val="{00000001-EE92-42F6-BB39-5C401E945E3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'3'!$E$84</c15:sqref>
                        </c15:formulaRef>
                      </c:ext>
                    </c:extLst>
                    <c:strCache>
                      <c:ptCount val="1"/>
                      <c:pt idx="0">
                        <c:v>East Midlands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15:formulaRef>
                          <c15:sqref>('3'!$A$85,'3'!$A$87,'3'!$A$89:$A$92)</c15:sqref>
                        </c15:formulaRef>
                      </c:ext>
                    </c:extLst>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'3'!$E$85:$E$93</c15:sqref>
                        </c15:fullRef>
                        <c15:formulaRef>
                          <c15:sqref>('3'!$E$85,'3'!$E$87,'3'!$E$89:$E$92)</c15:sqref>
                        </c15:formulaRef>
                      </c:ext>
                    </c:extLst>
                    <c:numCache>
                      <c:formatCode>0%</c:formatCode>
                      <c:ptCount val="6"/>
                      <c:pt idx="0">
                        <c:v>0.64444444444444449</c:v>
                      </c:pt>
                      <c:pt idx="1">
                        <c:v>0.19487179487179487</c:v>
                      </c:pt>
                      <c:pt idx="2">
                        <c:v>0.28376068376068375</c:v>
                      </c:pt>
                      <c:pt idx="3">
                        <c:v>0.44957264957264959</c:v>
                      </c:pt>
                      <c:pt idx="4">
                        <c:v>0.44444444444444442</c:v>
                      </c:pt>
                      <c:pt idx="5">
                        <c:v>0.54871794871794877</c:v>
                      </c:pt>
                    </c:numCache>
                  </c:numRef>
                </c:val>
                <c:extLst xmlns:c15="http://schemas.microsoft.com/office/drawing/2012/chart">
                  <c:ext xmlns:c16="http://schemas.microsoft.com/office/drawing/2014/chart" uri="{C3380CC4-5D6E-409C-BE32-E72D297353CC}">
                    <c16:uniqueId val="{00000004-EE92-42F6-BB39-5C401E945E3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'3'!$F$84</c15:sqref>
                        </c15:formulaRef>
                      </c:ext>
                    </c:extLst>
                    <c:strCache>
                      <c:ptCount val="1"/>
                      <c:pt idx="0">
                        <c:v>West Midlands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15:formulaRef>
                          <c15:sqref>('3'!$A$85,'3'!$A$87,'3'!$A$89:$A$92)</c15:sqref>
                        </c15:formulaRef>
                      </c:ext>
                    </c:extLst>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'3'!$F$85:$F$93</c15:sqref>
                        </c15:fullRef>
                        <c15:formulaRef>
                          <c15:sqref>('3'!$F$85,'3'!$F$87,'3'!$F$89:$F$92)</c15:sqref>
                        </c15:formulaRef>
                      </c:ext>
                    </c:extLst>
                    <c:numCache>
                      <c:formatCode>0%</c:formatCode>
                      <c:ptCount val="6"/>
                      <c:pt idx="0">
                        <c:v>0.65405405405405403</c:v>
                      </c:pt>
                      <c:pt idx="1">
                        <c:v>0.1918918918918919</c:v>
                      </c:pt>
                      <c:pt idx="2">
                        <c:v>0.32162162162162161</c:v>
                      </c:pt>
                      <c:pt idx="3">
                        <c:v>0.5</c:v>
                      </c:pt>
                      <c:pt idx="4">
                        <c:v>0.48108108108108111</c:v>
                      </c:pt>
                      <c:pt idx="5">
                        <c:v>0.52702702702702697</c:v>
                      </c:pt>
                    </c:numCache>
                  </c:numRef>
                </c:val>
                <c:extLst xmlns:c15="http://schemas.microsoft.com/office/drawing/2012/chart">
                  <c:ext xmlns:c16="http://schemas.microsoft.com/office/drawing/2014/chart" uri="{C3380CC4-5D6E-409C-BE32-E72D297353CC}">
                    <c16:uniqueId val="{00000005-EE92-42F6-BB39-5C401E945E3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'3'!$I$84</c15:sqref>
                        </c15:formulaRef>
                      </c:ext>
                    </c:extLst>
                    <c:strCache>
                      <c:ptCount val="1"/>
                      <c:pt idx="0">
                        <c:v>East of England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'3'!$A$85:$A$93</c15:sqref>
                        </c15:fullRef>
                        <c15:formulaRef>
                          <c15:sqref>('3'!$A$85,'3'!$A$87,'3'!$A$89:$A$92)</c15:sqref>
                        </c15:formulaRef>
                      </c:ext>
                    </c:extLst>
                    <c:strCache>
                      <c:ptCount val="6"/>
                      <c:pt idx="0">
                        <c:v>The workplace culture</c:v>
                      </c:pt>
                      <c:pt idx="1">
                        <c:v>Offering competitive pay and benefits</c:v>
                      </c:pt>
                      <c:pt idx="2">
                        <c:v>Opportunities for advance within the school or trust</c:v>
                      </c:pt>
                      <c:pt idx="3">
                        <c:v>CPD and opportunities for professional growth</c:v>
                      </c:pt>
                      <c:pt idx="4">
                        <c:v>Managing workload and wellbeing</c:v>
                      </c:pt>
                      <c:pt idx="5">
                        <c:v>Reputation of the school</c:v>
                      </c:pt>
                    </c:strCache>
                  </c:strRef>
                </c:cat>
                <c:val>
                  <c:numRef>
                    <c:extLst>
                      <c:ext xmlns:c15="http://schemas.microsoft.com/office/drawing/2012/chart" uri="{02D57815-91ED-43cb-92C2-25804820EDAC}">
                        <c15:fullRef>
                          <c15:sqref>'3'!$I$85:$I$93</c15:sqref>
                        </c15:fullRef>
                        <c15:formulaRef>
                          <c15:sqref>('3'!$I$85,'3'!$I$87,'3'!$I$89:$I$92)</c15:sqref>
                        </c15:formulaRef>
                      </c:ext>
                    </c:extLst>
                    <c:numCache>
                      <c:formatCode>0%</c:formatCode>
                      <c:ptCount val="6"/>
                      <c:pt idx="0">
                        <c:v>0.64640883977900554</c:v>
                      </c:pt>
                      <c:pt idx="1">
                        <c:v>0.19613259668508287</c:v>
                      </c:pt>
                      <c:pt idx="2">
                        <c:v>0.29558011049723759</c:v>
                      </c:pt>
                      <c:pt idx="3">
                        <c:v>0.38397790055248621</c:v>
                      </c:pt>
                      <c:pt idx="4">
                        <c:v>0.42265193370165743</c:v>
                      </c:pt>
                      <c:pt idx="5">
                        <c:v>0.58839779005524862</c:v>
                      </c:pt>
                    </c:numCache>
                  </c:numRef>
                </c:val>
                <c:extLst xmlns:c15="http://schemas.microsoft.com/office/drawing/2012/chart">
                  <c:ext xmlns:c16="http://schemas.microsoft.com/office/drawing/2014/chart" uri="{C3380CC4-5D6E-409C-BE32-E72D297353CC}">
                    <c16:uniqueId val="{00000008-EE92-42F6-BB39-5C401E945E3B}"/>
                  </c:ext>
                </c:extLst>
              </c15:ser>
            </c15:filteredBarSeries>
          </c:ext>
        </c:extLst>
      </c:barChart>
      <c:catAx>
        <c:axId val="683898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crossAx val="683892040"/>
        <c:crosses val="autoZero"/>
        <c:auto val="1"/>
        <c:lblAlgn val="ctr"/>
        <c:lblOffset val="100"/>
        <c:noMultiLvlLbl val="0"/>
      </c:catAx>
      <c:valAx>
        <c:axId val="6838920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83898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'1'!$A$72</c:f>
              <c:strCache>
                <c:ptCount val="1"/>
                <c:pt idx="0">
                  <c:v>Yes</c:v>
                </c:pt>
              </c:strCache>
            </c:strRef>
          </c:tx>
          <c:spPr>
            <a:solidFill>
              <a:srgbClr val="FFC00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'1'!$B$71:$K$71</c15:sqref>
                  </c15:fullRef>
                </c:ext>
              </c:extLst>
              <c:f>('1'!$G$71:$H$71,'1'!$J$71:$K$71)</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'1'!$B$72:$K$72</c15:sqref>
                  </c15:fullRef>
                </c:ext>
              </c:extLst>
              <c:f>('1'!$G$72:$H$72,'1'!$J$72:$K$72)</c:f>
              <c:numCache>
                <c:formatCode>0%</c:formatCode>
                <c:ptCount val="4"/>
                <c:pt idx="0">
                  <c:v>0.63127962085308054</c:v>
                </c:pt>
                <c:pt idx="1">
                  <c:v>0.7076271186440678</c:v>
                </c:pt>
                <c:pt idx="2">
                  <c:v>0.65121951219512197</c:v>
                </c:pt>
                <c:pt idx="3">
                  <c:v>0.63417431192660545</c:v>
                </c:pt>
              </c:numCache>
            </c:numRef>
          </c:val>
          <c:extLst>
            <c:ext xmlns:c16="http://schemas.microsoft.com/office/drawing/2014/chart" uri="{C3380CC4-5D6E-409C-BE32-E72D297353CC}">
              <c16:uniqueId val="{00000000-0441-49E5-8BC4-48FC570BDD5F}"/>
            </c:ext>
          </c:extLst>
        </c:ser>
        <c:ser>
          <c:idx val="1"/>
          <c:order val="1"/>
          <c:tx>
            <c:strRef>
              <c:f>'1'!$A$73</c:f>
              <c:strCache>
                <c:ptCount val="1"/>
                <c:pt idx="0">
                  <c:v>No</c:v>
                </c:pt>
              </c:strCache>
            </c:strRef>
          </c:tx>
          <c:spPr>
            <a:solidFill>
              <a:schemeClr val="accent2"/>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'1'!$B$71:$K$71</c15:sqref>
                  </c15:fullRef>
                </c:ext>
              </c:extLst>
              <c:f>('1'!$G$71:$H$71,'1'!$J$71:$K$71)</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'1'!$B$73:$K$73</c15:sqref>
                  </c15:fullRef>
                </c:ext>
              </c:extLst>
              <c:f>('1'!$G$73:$H$73,'1'!$J$73:$K$73)</c:f>
              <c:numCache>
                <c:formatCode>0%</c:formatCode>
                <c:ptCount val="4"/>
                <c:pt idx="0">
                  <c:v>0.2018957345971564</c:v>
                </c:pt>
                <c:pt idx="1">
                  <c:v>0.1440677966101695</c:v>
                </c:pt>
                <c:pt idx="2">
                  <c:v>0.18048780487804877</c:v>
                </c:pt>
                <c:pt idx="3">
                  <c:v>0.20336391437308868</c:v>
                </c:pt>
              </c:numCache>
            </c:numRef>
          </c:val>
          <c:extLst>
            <c:ext xmlns:c16="http://schemas.microsoft.com/office/drawing/2014/chart" uri="{C3380CC4-5D6E-409C-BE32-E72D297353CC}">
              <c16:uniqueId val="{00000001-0441-49E5-8BC4-48FC570BDD5F}"/>
            </c:ext>
          </c:extLst>
        </c:ser>
        <c:ser>
          <c:idx val="2"/>
          <c:order val="2"/>
          <c:tx>
            <c:strRef>
              <c:f>'1'!$A$74</c:f>
              <c:strCache>
                <c:ptCount val="1"/>
                <c:pt idx="0">
                  <c:v>Don't know</c:v>
                </c:pt>
              </c:strCache>
            </c:strRef>
          </c:tx>
          <c:spPr>
            <a:solidFill>
              <a:srgbClr val="92D05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'1'!$B$71:$K$71</c15:sqref>
                  </c15:fullRef>
                </c:ext>
              </c:extLst>
              <c:f>('1'!$G$71:$H$71,'1'!$J$71:$K$71)</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'1'!$B$74:$K$74</c15:sqref>
                  </c15:fullRef>
                </c:ext>
              </c:extLst>
              <c:f>('1'!$G$74:$H$74,'1'!$J$74:$K$74)</c:f>
              <c:numCache>
                <c:formatCode>0%</c:formatCode>
                <c:ptCount val="4"/>
                <c:pt idx="0">
                  <c:v>0.16682464454976303</c:v>
                </c:pt>
                <c:pt idx="1">
                  <c:v>0.14830508474576271</c:v>
                </c:pt>
                <c:pt idx="2">
                  <c:v>0.16829268292682928</c:v>
                </c:pt>
                <c:pt idx="3">
                  <c:v>0.16246177370030582</c:v>
                </c:pt>
              </c:numCache>
            </c:numRef>
          </c:val>
          <c:extLst>
            <c:ext xmlns:c16="http://schemas.microsoft.com/office/drawing/2014/chart" uri="{C3380CC4-5D6E-409C-BE32-E72D297353CC}">
              <c16:uniqueId val="{00000002-0441-49E5-8BC4-48FC570BDD5F}"/>
            </c:ext>
          </c:extLst>
        </c:ser>
        <c:dLbls>
          <c:dLblPos val="ctr"/>
          <c:showLegendKey val="0"/>
          <c:showVal val="1"/>
          <c:showCatName val="0"/>
          <c:showSerName val="0"/>
          <c:showPercent val="0"/>
          <c:showBubbleSize val="0"/>
        </c:dLbls>
        <c:gapWidth val="150"/>
        <c:overlap val="100"/>
        <c:axId val="624133632"/>
        <c:axId val="624133304"/>
      </c:barChart>
      <c:catAx>
        <c:axId val="624133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624133304"/>
        <c:crosses val="autoZero"/>
        <c:auto val="1"/>
        <c:lblAlgn val="ctr"/>
        <c:lblOffset val="100"/>
        <c:noMultiLvlLbl val="0"/>
      </c:catAx>
      <c:valAx>
        <c:axId val="624133304"/>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2413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5"/>
          <c:order val="5"/>
          <c:tx>
            <c:strRef>
              <c:f>'5'!$G$109</c:f>
              <c:strCache>
                <c:ptCount val="1"/>
                <c:pt idx="0">
                  <c:v>North West</c:v>
                </c:pt>
              </c:strCache>
              <c:extLst xmlns:c15="http://schemas.microsoft.com/office/drawing/2012/chart"/>
            </c:strRef>
          </c:tx>
          <c:spPr>
            <a:solidFill>
              <a:schemeClr val="accent3"/>
            </a:solidFill>
            <a:ln>
              <a:noFill/>
            </a:ln>
            <a:effectLst/>
          </c:spPr>
          <c:invertIfNegative val="0"/>
          <c:dLbls>
            <c:delete val="1"/>
          </c:dLbls>
          <c:cat>
            <c:strRef>
              <c:f>'5'!$A$110:$A$121</c:f>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extLst xmlns:c15="http://schemas.microsoft.com/office/drawing/2012/chart"/>
            </c:strRef>
          </c:cat>
          <c:val>
            <c:numRef>
              <c:f>'5'!$G$110:$G$121</c:f>
              <c:numCache>
                <c:formatCode>0%</c:formatCode>
                <c:ptCount val="12"/>
                <c:pt idx="0">
                  <c:v>0.13200498132004981</c:v>
                </c:pt>
                <c:pt idx="1">
                  <c:v>0.30884184308841844</c:v>
                </c:pt>
                <c:pt idx="2">
                  <c:v>0.64134495641344957</c:v>
                </c:pt>
                <c:pt idx="3">
                  <c:v>7.0983810709838113E-2</c:v>
                </c:pt>
                <c:pt idx="4">
                  <c:v>0.15940224159402241</c:v>
                </c:pt>
                <c:pt idx="5">
                  <c:v>0.11955168119551682</c:v>
                </c:pt>
                <c:pt idx="6">
                  <c:v>0.26027397260273971</c:v>
                </c:pt>
                <c:pt idx="7">
                  <c:v>0.5130759651307597</c:v>
                </c:pt>
                <c:pt idx="8">
                  <c:v>1.61892901618929E-2</c:v>
                </c:pt>
                <c:pt idx="9">
                  <c:v>4.6077210460772101E-2</c:v>
                </c:pt>
                <c:pt idx="10">
                  <c:v>8.9663760896637607E-2</c:v>
                </c:pt>
                <c:pt idx="11">
                  <c:v>0.19178082191780821</c:v>
                </c:pt>
              </c:numCache>
              <c:extLst xmlns:c15="http://schemas.microsoft.com/office/drawing/2012/chart"/>
            </c:numRef>
          </c:val>
          <c:extLst xmlns:c15="http://schemas.microsoft.com/office/drawing/2012/chart">
            <c:ext xmlns:c16="http://schemas.microsoft.com/office/drawing/2014/chart" uri="{C3380CC4-5D6E-409C-BE32-E72D297353CC}">
              <c16:uniqueId val="{00000006-665C-452C-8AEF-CD7DD49391FB}"/>
            </c:ext>
          </c:extLst>
        </c:ser>
        <c:ser>
          <c:idx val="6"/>
          <c:order val="6"/>
          <c:tx>
            <c:strRef>
              <c:f>'5'!$H$109</c:f>
              <c:strCache>
                <c:ptCount val="1"/>
                <c:pt idx="0">
                  <c:v>North East</c:v>
                </c:pt>
              </c:strCache>
              <c:extLst xmlns:c15="http://schemas.microsoft.com/office/drawing/2012/chart"/>
            </c:strRef>
          </c:tx>
          <c:spPr>
            <a:solidFill>
              <a:srgbClr val="FFC000"/>
            </a:solidFill>
            <a:ln>
              <a:noFill/>
            </a:ln>
            <a:effectLst/>
          </c:spPr>
          <c:invertIfNegative val="0"/>
          <c:dLbls>
            <c:delete val="1"/>
          </c:dLbls>
          <c:cat>
            <c:strRef>
              <c:f>'5'!$A$110:$A$121</c:f>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extLst xmlns:c15="http://schemas.microsoft.com/office/drawing/2012/chart"/>
            </c:strRef>
          </c:cat>
          <c:val>
            <c:numRef>
              <c:f>'5'!$H$110:$H$121</c:f>
              <c:numCache>
                <c:formatCode>0%</c:formatCode>
                <c:ptCount val="12"/>
                <c:pt idx="0">
                  <c:v>0.13125000000000001</c:v>
                </c:pt>
                <c:pt idx="1">
                  <c:v>0.4</c:v>
                </c:pt>
                <c:pt idx="2">
                  <c:v>0.61250000000000004</c:v>
                </c:pt>
                <c:pt idx="3">
                  <c:v>3.7499999999999999E-2</c:v>
                </c:pt>
                <c:pt idx="4">
                  <c:v>0.23125000000000001</c:v>
                </c:pt>
                <c:pt idx="5">
                  <c:v>0.1</c:v>
                </c:pt>
                <c:pt idx="6">
                  <c:v>0.16250000000000001</c:v>
                </c:pt>
                <c:pt idx="7">
                  <c:v>0.43125000000000002</c:v>
                </c:pt>
                <c:pt idx="8">
                  <c:v>2.5000000000000001E-2</c:v>
                </c:pt>
                <c:pt idx="9">
                  <c:v>7.4999999999999997E-2</c:v>
                </c:pt>
                <c:pt idx="10">
                  <c:v>0.10625</c:v>
                </c:pt>
                <c:pt idx="11">
                  <c:v>0.15</c:v>
                </c:pt>
              </c:numCache>
              <c:extLst xmlns:c15="http://schemas.microsoft.com/office/drawing/2012/chart"/>
            </c:numRef>
          </c:val>
          <c:extLst xmlns:c15="http://schemas.microsoft.com/office/drawing/2012/chart">
            <c:ext xmlns:c16="http://schemas.microsoft.com/office/drawing/2014/chart" uri="{C3380CC4-5D6E-409C-BE32-E72D297353CC}">
              <c16:uniqueId val="{00000007-665C-452C-8AEF-CD7DD49391FB}"/>
            </c:ext>
          </c:extLst>
        </c:ser>
        <c:ser>
          <c:idx val="8"/>
          <c:order val="8"/>
          <c:tx>
            <c:strRef>
              <c:f>'5'!$J$109</c:f>
              <c:strCache>
                <c:ptCount val="1"/>
                <c:pt idx="0">
                  <c:v>Yorkshire and Humber</c:v>
                </c:pt>
              </c:strCache>
              <c:extLst xmlns:c15="http://schemas.microsoft.com/office/drawing/2012/chart"/>
            </c:strRef>
          </c:tx>
          <c:spPr>
            <a:solidFill>
              <a:srgbClr val="92D050"/>
            </a:solidFill>
            <a:ln>
              <a:noFill/>
            </a:ln>
            <a:effectLst/>
          </c:spPr>
          <c:invertIfNegative val="0"/>
          <c:dLbls>
            <c:delete val="1"/>
          </c:dLbls>
          <c:cat>
            <c:strRef>
              <c:f>'5'!$A$110:$A$121</c:f>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extLst xmlns:c15="http://schemas.microsoft.com/office/drawing/2012/chart"/>
            </c:strRef>
          </c:cat>
          <c:val>
            <c:numRef>
              <c:f>'5'!$J$110:$J$121</c:f>
              <c:numCache>
                <c:formatCode>0%</c:formatCode>
                <c:ptCount val="12"/>
                <c:pt idx="0">
                  <c:v>0.11974110032362459</c:v>
                </c:pt>
                <c:pt idx="1">
                  <c:v>0.35275080906148865</c:v>
                </c:pt>
                <c:pt idx="2">
                  <c:v>0.74757281553398058</c:v>
                </c:pt>
                <c:pt idx="3">
                  <c:v>3.5598705501618123E-2</c:v>
                </c:pt>
                <c:pt idx="4">
                  <c:v>0.26213592233009708</c:v>
                </c:pt>
                <c:pt idx="5">
                  <c:v>0.13592233009708737</c:v>
                </c:pt>
                <c:pt idx="6">
                  <c:v>0.22330097087378642</c:v>
                </c:pt>
                <c:pt idx="7">
                  <c:v>0.36893203883495146</c:v>
                </c:pt>
                <c:pt idx="8">
                  <c:v>3.8834951456310676E-2</c:v>
                </c:pt>
                <c:pt idx="9">
                  <c:v>5.8252427184466021E-2</c:v>
                </c:pt>
                <c:pt idx="10">
                  <c:v>0.1553398058252427</c:v>
                </c:pt>
                <c:pt idx="11">
                  <c:v>0.14886731391585761</c:v>
                </c:pt>
              </c:numCache>
              <c:extLst xmlns:c15="http://schemas.microsoft.com/office/drawing/2012/chart"/>
            </c:numRef>
          </c:val>
          <c:extLst xmlns:c15="http://schemas.microsoft.com/office/drawing/2012/chart">
            <c:ext xmlns:c16="http://schemas.microsoft.com/office/drawing/2014/chart" uri="{C3380CC4-5D6E-409C-BE32-E72D297353CC}">
              <c16:uniqueId val="{00000009-665C-452C-8AEF-CD7DD49391FB}"/>
            </c:ext>
          </c:extLst>
        </c:ser>
        <c:ser>
          <c:idx val="9"/>
          <c:order val="9"/>
          <c:tx>
            <c:strRef>
              <c:f>'5'!$K$109</c:f>
              <c:strCache>
                <c:ptCount val="1"/>
                <c:pt idx="0">
                  <c:v>All regions</c:v>
                </c:pt>
              </c:strCache>
            </c:strRef>
          </c:tx>
          <c:spPr>
            <a:solidFill>
              <a:srgbClr val="7030A0"/>
            </a:solidFill>
            <a:ln>
              <a:noFill/>
            </a:ln>
            <a:effectLst/>
          </c:spPr>
          <c:invertIfNegative val="0"/>
          <c:dLbls>
            <c:delete val="1"/>
          </c:dLbls>
          <c:cat>
            <c:strRef>
              <c:f>'5'!$A$110:$A$121</c:f>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strRef>
          </c:cat>
          <c:val>
            <c:numRef>
              <c:f>'5'!$K$110:$K$121</c:f>
              <c:numCache>
                <c:formatCode>0%</c:formatCode>
                <c:ptCount val="12"/>
                <c:pt idx="0">
                  <c:v>0.13588588588588588</c:v>
                </c:pt>
                <c:pt idx="1">
                  <c:v>0.32457457457457456</c:v>
                </c:pt>
                <c:pt idx="2">
                  <c:v>0.66591591591591592</c:v>
                </c:pt>
                <c:pt idx="3">
                  <c:v>6.2562562562562568E-2</c:v>
                </c:pt>
                <c:pt idx="4">
                  <c:v>0.20345345345345345</c:v>
                </c:pt>
                <c:pt idx="5">
                  <c:v>0.12762762762762764</c:v>
                </c:pt>
                <c:pt idx="6">
                  <c:v>0.24924924924924924</c:v>
                </c:pt>
                <c:pt idx="7">
                  <c:v>0.50375375375375375</c:v>
                </c:pt>
                <c:pt idx="8">
                  <c:v>2.2772772772772773E-2</c:v>
                </c:pt>
                <c:pt idx="9">
                  <c:v>6.131131131131131E-2</c:v>
                </c:pt>
                <c:pt idx="10">
                  <c:v>0.12812812812812813</c:v>
                </c:pt>
                <c:pt idx="11">
                  <c:v>0.20695695695695696</c:v>
                </c:pt>
              </c:numCache>
            </c:numRef>
          </c:val>
          <c:extLst>
            <c:ext xmlns:c16="http://schemas.microsoft.com/office/drawing/2014/chart" uri="{C3380CC4-5D6E-409C-BE32-E72D297353CC}">
              <c16:uniqueId val="{00000002-665C-452C-8AEF-CD7DD49391FB}"/>
            </c:ext>
          </c:extLst>
        </c:ser>
        <c:dLbls>
          <c:dLblPos val="outEnd"/>
          <c:showLegendKey val="0"/>
          <c:showVal val="1"/>
          <c:showCatName val="0"/>
          <c:showSerName val="0"/>
          <c:showPercent val="0"/>
          <c:showBubbleSize val="0"/>
        </c:dLbls>
        <c:gapWidth val="182"/>
        <c:axId val="687135072"/>
        <c:axId val="687138352"/>
        <c:extLst>
          <c:ext xmlns:c15="http://schemas.microsoft.com/office/drawing/2012/chart" uri="{02D57815-91ED-43cb-92C2-25804820EDAC}">
            <c15:filteredBarSeries>
              <c15:ser>
                <c:idx val="0"/>
                <c:order val="0"/>
                <c:tx>
                  <c:strRef>
                    <c:extLst>
                      <c:ext uri="{02D57815-91ED-43cb-92C2-25804820EDAC}">
                        <c15:formulaRef>
                          <c15:sqref>'5'!$B$109</c15:sqref>
                        </c15:formulaRef>
                      </c:ext>
                    </c:extLst>
                    <c:strCache>
                      <c:ptCount val="1"/>
                      <c:pt idx="0">
                        <c:v>South East</c:v>
                      </c:pt>
                    </c:strCache>
                  </c:strRef>
                </c:tx>
                <c:spPr>
                  <a:solidFill>
                    <a:srgbClr val="92D050"/>
                  </a:solidFill>
                  <a:ln>
                    <a:noFill/>
                  </a:ln>
                  <a:effectLst/>
                </c:spPr>
                <c:invertIfNegative val="0"/>
                <c:dLbls>
                  <c:delete val="1"/>
                </c:dLbls>
                <c:cat>
                  <c:strRef>
                    <c:extLst>
                      <c:ext uri="{02D57815-91ED-43cb-92C2-25804820EDAC}">
                        <c15:formulaRef>
                          <c15:sqref>'5'!$A$110:$A$121</c15:sqref>
                        </c15:formulaRef>
                      </c:ext>
                    </c:extLst>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strRef>
                </c:cat>
                <c:val>
                  <c:numRef>
                    <c:extLst>
                      <c:ext uri="{02D57815-91ED-43cb-92C2-25804820EDAC}">
                        <c15:formulaRef>
                          <c15:sqref>'5'!$B$110:$B$121</c15:sqref>
                        </c15:formulaRef>
                      </c:ext>
                    </c:extLst>
                    <c:numCache>
                      <c:formatCode>0%</c:formatCode>
                      <c:ptCount val="12"/>
                      <c:pt idx="0">
                        <c:v>0.14285714285714285</c:v>
                      </c:pt>
                      <c:pt idx="1">
                        <c:v>0.30406290956749671</c:v>
                      </c:pt>
                      <c:pt idx="2">
                        <c:v>0.66448230668414154</c:v>
                      </c:pt>
                      <c:pt idx="3">
                        <c:v>7.0773263433813891E-2</c:v>
                      </c:pt>
                      <c:pt idx="4">
                        <c:v>0.19266055045871561</c:v>
                      </c:pt>
                      <c:pt idx="5">
                        <c:v>0.11795543905635648</c:v>
                      </c:pt>
                      <c:pt idx="6">
                        <c:v>0.26081258191349932</c:v>
                      </c:pt>
                      <c:pt idx="7">
                        <c:v>0.52817824377457401</c:v>
                      </c:pt>
                      <c:pt idx="8">
                        <c:v>3.5386631716906945E-2</c:v>
                      </c:pt>
                      <c:pt idx="9">
                        <c:v>6.9462647444298822E-2</c:v>
                      </c:pt>
                      <c:pt idx="10">
                        <c:v>0.15465268676277852</c:v>
                      </c:pt>
                      <c:pt idx="11">
                        <c:v>0.27785058977719529</c:v>
                      </c:pt>
                    </c:numCache>
                  </c:numRef>
                </c:val>
                <c:extLst>
                  <c:ext xmlns:c16="http://schemas.microsoft.com/office/drawing/2014/chart" uri="{C3380CC4-5D6E-409C-BE32-E72D297353CC}">
                    <c16:uniqueId val="{00000000-665C-452C-8AEF-CD7DD49391F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'5'!$C$109</c15:sqref>
                        </c15:formulaRef>
                      </c:ext>
                    </c:extLst>
                    <c:strCache>
                      <c:ptCount val="1"/>
                      <c:pt idx="0">
                        <c:v>South West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'5'!$A$110:$A$121</c15:sqref>
                        </c15:formulaRef>
                      </c:ext>
                    </c:extLst>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strRef>
                </c:cat>
                <c:val>
                  <c:numRef>
                    <c:extLst xmlns:c15="http://schemas.microsoft.com/office/drawing/2012/chart">
                      <c:ext xmlns:c15="http://schemas.microsoft.com/office/drawing/2012/chart" uri="{02D57815-91ED-43cb-92C2-25804820EDAC}">
                        <c15:formulaRef>
                          <c15:sqref>'5'!$C$110:$C$121</c15:sqref>
                        </c15:formulaRef>
                      </c:ext>
                    </c:extLst>
                    <c:numCache>
                      <c:formatCode>0%</c:formatCode>
                      <c:ptCount val="12"/>
                      <c:pt idx="0">
                        <c:v>0.14613778705636743</c:v>
                      </c:pt>
                      <c:pt idx="1">
                        <c:v>0.33611691022964507</c:v>
                      </c:pt>
                      <c:pt idx="2">
                        <c:v>0.67432150313152406</c:v>
                      </c:pt>
                      <c:pt idx="3">
                        <c:v>4.5929018789144051E-2</c:v>
                      </c:pt>
                      <c:pt idx="4">
                        <c:v>0.24425887265135698</c:v>
                      </c:pt>
                      <c:pt idx="5">
                        <c:v>0.1649269311064718</c:v>
                      </c:pt>
                      <c:pt idx="6">
                        <c:v>0.26304801670146138</c:v>
                      </c:pt>
                      <c:pt idx="7">
                        <c:v>0.57828810020876831</c:v>
                      </c:pt>
                      <c:pt idx="8">
                        <c:v>1.0438413361169102E-2</c:v>
                      </c:pt>
                      <c:pt idx="9">
                        <c:v>6.889352818371608E-2</c:v>
                      </c:pt>
                      <c:pt idx="10">
                        <c:v>0.13987473903966596</c:v>
                      </c:pt>
                      <c:pt idx="11">
                        <c:v>0.17536534446764093</c:v>
                      </c:pt>
                    </c:numCache>
                  </c:numRef>
                </c:val>
                <c:extLst xmlns:c15="http://schemas.microsoft.com/office/drawing/2012/chart">
                  <c:ext xmlns:c16="http://schemas.microsoft.com/office/drawing/2014/chart" uri="{C3380CC4-5D6E-409C-BE32-E72D297353CC}">
                    <c16:uniqueId val="{00000003-665C-452C-8AEF-CD7DD49391FB}"/>
                  </c:ext>
                </c:extLst>
              </c15:ser>
            </c15:filteredBarSeries>
            <c15:filteredBarSeries>
              <c15:ser>
                <c:idx val="2"/>
                <c:order val="2"/>
                <c:tx>
                  <c:strRef>
                    <c:extLst>
                      <c:ext xmlns:c15="http://schemas.microsoft.com/office/drawing/2012/chart" uri="{02D57815-91ED-43cb-92C2-25804820EDAC}">
                        <c15:formulaRef>
                          <c15:sqref>'5'!$D$109</c15:sqref>
                        </c15:formulaRef>
                      </c:ext>
                    </c:extLst>
                    <c:strCache>
                      <c:ptCount val="1"/>
                      <c:pt idx="0">
                        <c:v>London</c:v>
                      </c:pt>
                    </c:strCache>
                  </c:strRef>
                </c:tx>
                <c:spPr>
                  <a:solidFill>
                    <a:schemeClr val="accent3"/>
                  </a:solidFill>
                  <a:ln>
                    <a:noFill/>
                  </a:ln>
                  <a:effectLst/>
                </c:spPr>
                <c:invertIfNegative val="0"/>
                <c:dLbls>
                  <c:delete val="1"/>
                </c:dLbls>
                <c:cat>
                  <c:strRef>
                    <c:extLst>
                      <c:ext xmlns:c15="http://schemas.microsoft.com/office/drawing/2012/chart" uri="{02D57815-91ED-43cb-92C2-25804820EDAC}">
                        <c15:formulaRef>
                          <c15:sqref>'5'!$A$110:$A$121</c15:sqref>
                        </c15:formulaRef>
                      </c:ext>
                    </c:extLst>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strRef>
                </c:cat>
                <c:val>
                  <c:numRef>
                    <c:extLst>
                      <c:ext xmlns:c15="http://schemas.microsoft.com/office/drawing/2012/chart" uri="{02D57815-91ED-43cb-92C2-25804820EDAC}">
                        <c15:formulaRef>
                          <c15:sqref>'5'!$D$110:$D$121</c15:sqref>
                        </c15:formulaRef>
                      </c:ext>
                    </c:extLst>
                    <c:numCache>
                      <c:formatCode>0%</c:formatCode>
                      <c:ptCount val="12"/>
                      <c:pt idx="0">
                        <c:v>0.10462287104622871</c:v>
                      </c:pt>
                      <c:pt idx="1">
                        <c:v>0.35766423357664234</c:v>
                      </c:pt>
                      <c:pt idx="2">
                        <c:v>0.66423357664233573</c:v>
                      </c:pt>
                      <c:pt idx="3">
                        <c:v>7.2992700729927001E-2</c:v>
                      </c:pt>
                      <c:pt idx="4">
                        <c:v>0.16788321167883211</c:v>
                      </c:pt>
                      <c:pt idx="5">
                        <c:v>0.12165450121654502</c:v>
                      </c:pt>
                      <c:pt idx="6">
                        <c:v>0.30170316301703165</c:v>
                      </c:pt>
                      <c:pt idx="7">
                        <c:v>0.46472019464720193</c:v>
                      </c:pt>
                      <c:pt idx="8">
                        <c:v>3.1630170316301706E-2</c:v>
                      </c:pt>
                      <c:pt idx="9">
                        <c:v>5.3527980535279802E-2</c:v>
                      </c:pt>
                      <c:pt idx="10">
                        <c:v>0.145985401459854</c:v>
                      </c:pt>
                      <c:pt idx="11">
                        <c:v>0.33576642335766421</c:v>
                      </c:pt>
                    </c:numCache>
                  </c:numRef>
                </c:val>
                <c:extLst>
                  <c:ext xmlns:c16="http://schemas.microsoft.com/office/drawing/2014/chart" uri="{C3380CC4-5D6E-409C-BE32-E72D297353CC}">
                    <c16:uniqueId val="{00000001-665C-452C-8AEF-CD7DD49391F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'5'!$E$109</c15:sqref>
                        </c15:formulaRef>
                      </c:ext>
                    </c:extLst>
                    <c:strCache>
                      <c:ptCount val="1"/>
                      <c:pt idx="0">
                        <c:v>East Midlands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'5'!$A$110:$A$121</c15:sqref>
                        </c15:formulaRef>
                      </c:ext>
                    </c:extLst>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strRef>
                </c:cat>
                <c:val>
                  <c:numRef>
                    <c:extLst xmlns:c15="http://schemas.microsoft.com/office/drawing/2012/chart">
                      <c:ext xmlns:c15="http://schemas.microsoft.com/office/drawing/2012/chart" uri="{02D57815-91ED-43cb-92C2-25804820EDAC}">
                        <c15:formulaRef>
                          <c15:sqref>'5'!$E$110:$E$121</c15:sqref>
                        </c15:formulaRef>
                      </c:ext>
                    </c:extLst>
                    <c:numCache>
                      <c:formatCode>0%</c:formatCode>
                      <c:ptCount val="12"/>
                      <c:pt idx="0">
                        <c:v>0.1479028697571744</c:v>
                      </c:pt>
                      <c:pt idx="1">
                        <c:v>0.31567328918322296</c:v>
                      </c:pt>
                      <c:pt idx="2">
                        <c:v>0.6556291390728477</c:v>
                      </c:pt>
                      <c:pt idx="3">
                        <c:v>5.7395143487858721E-2</c:v>
                      </c:pt>
                      <c:pt idx="4">
                        <c:v>0.22295805739514349</c:v>
                      </c:pt>
                      <c:pt idx="5">
                        <c:v>0.11920529801324503</c:v>
                      </c:pt>
                      <c:pt idx="6">
                        <c:v>0.22075055187637968</c:v>
                      </c:pt>
                      <c:pt idx="7">
                        <c:v>0.4988962472406181</c:v>
                      </c:pt>
                      <c:pt idx="8">
                        <c:v>8.8300220750551876E-3</c:v>
                      </c:pt>
                      <c:pt idx="9">
                        <c:v>6.8432671081677707E-2</c:v>
                      </c:pt>
                      <c:pt idx="10">
                        <c:v>0.10596026490066225</c:v>
                      </c:pt>
                      <c:pt idx="11">
                        <c:v>0.13024282560706402</c:v>
                      </c:pt>
                    </c:numCache>
                  </c:numRef>
                </c:val>
                <c:extLst xmlns:c15="http://schemas.microsoft.com/office/drawing/2012/chart">
                  <c:ext xmlns:c16="http://schemas.microsoft.com/office/drawing/2014/chart" uri="{C3380CC4-5D6E-409C-BE32-E72D297353CC}">
                    <c16:uniqueId val="{00000004-665C-452C-8AEF-CD7DD49391F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'5'!$F$109</c15:sqref>
                        </c15:formulaRef>
                      </c:ext>
                    </c:extLst>
                    <c:strCache>
                      <c:ptCount val="1"/>
                      <c:pt idx="0">
                        <c:v>West Midlands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'5'!$A$110:$A$121</c15:sqref>
                        </c15:formulaRef>
                      </c:ext>
                    </c:extLst>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strRef>
                </c:cat>
                <c:val>
                  <c:numRef>
                    <c:extLst xmlns:c15="http://schemas.microsoft.com/office/drawing/2012/chart">
                      <c:ext xmlns:c15="http://schemas.microsoft.com/office/drawing/2012/chart" uri="{02D57815-91ED-43cb-92C2-25804820EDAC}">
                        <c15:formulaRef>
                          <c15:sqref>'5'!$F$110:$F$121</c15:sqref>
                        </c15:formulaRef>
                      </c:ext>
                    </c:extLst>
                    <c:numCache>
                      <c:formatCode>0%</c:formatCode>
                      <c:ptCount val="12"/>
                      <c:pt idx="0">
                        <c:v>0.11912225705329153</c:v>
                      </c:pt>
                      <c:pt idx="1">
                        <c:v>0.29153605015673983</c:v>
                      </c:pt>
                      <c:pt idx="2">
                        <c:v>0.66144200626959249</c:v>
                      </c:pt>
                      <c:pt idx="3">
                        <c:v>9.4043887147335428E-2</c:v>
                      </c:pt>
                      <c:pt idx="4">
                        <c:v>0.20689655172413793</c:v>
                      </c:pt>
                      <c:pt idx="5">
                        <c:v>0.14420062695924765</c:v>
                      </c:pt>
                      <c:pt idx="6">
                        <c:v>0.2601880877742947</c:v>
                      </c:pt>
                      <c:pt idx="7">
                        <c:v>0.52351097178683381</c:v>
                      </c:pt>
                      <c:pt idx="8">
                        <c:v>2.1943573667711599E-2</c:v>
                      </c:pt>
                      <c:pt idx="9">
                        <c:v>6.5830721003134793E-2</c:v>
                      </c:pt>
                      <c:pt idx="10">
                        <c:v>0.13479623824451412</c:v>
                      </c:pt>
                      <c:pt idx="11">
                        <c:v>0.18495297805642633</c:v>
                      </c:pt>
                    </c:numCache>
                  </c:numRef>
                </c:val>
                <c:extLst xmlns:c15="http://schemas.microsoft.com/office/drawing/2012/chart">
                  <c:ext xmlns:c16="http://schemas.microsoft.com/office/drawing/2014/chart" uri="{C3380CC4-5D6E-409C-BE32-E72D297353CC}">
                    <c16:uniqueId val="{00000005-665C-452C-8AEF-CD7DD49391F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'5'!$I$109</c15:sqref>
                        </c15:formulaRef>
                      </c:ext>
                    </c:extLst>
                    <c:strCache>
                      <c:ptCount val="1"/>
                      <c:pt idx="0">
                        <c:v>East of England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'5'!$A$110:$A$121</c15:sqref>
                        </c15:formulaRef>
                      </c:ext>
                    </c:extLst>
                    <c:strCache>
                      <c:ptCount val="12"/>
                      <c:pt idx="0">
                        <c:v>Reduced the support for pupils with SEND</c:v>
                      </c:pt>
                      <c:pt idx="1">
                        <c:v>Reduced the number of teaching staff</c:v>
                      </c:pt>
                      <c:pt idx="2">
                        <c:v>Reduced the number of support staff</c:v>
                      </c:pt>
                      <c:pt idx="3">
                        <c:v>Withheld pay increments for some staff</c:v>
                      </c:pt>
                      <c:pt idx="4">
                        <c:v>Increased class size</c:v>
                      </c:pt>
                      <c:pt idx="5">
                        <c:v>Reduced pastoral care</c:v>
                      </c:pt>
                      <c:pt idx="6">
                        <c:v>Reduced extra-curricular activities</c:v>
                      </c:pt>
                      <c:pt idx="7">
                        <c:v>Reduced spending on buildings and maintenance</c:v>
                      </c:pt>
                      <c:pt idx="8">
                        <c:v>Reduced school opening</c:v>
                      </c:pt>
                      <c:pt idx="9">
                        <c:v>Reduced qualifications on offer</c:v>
                      </c:pt>
                      <c:pt idx="10">
                        <c:v>Reduced the number of subjects on offer</c:v>
                      </c:pt>
                      <c:pt idx="11">
                        <c:v>Asked for parental contributions</c:v>
                      </c:pt>
                    </c:strCache>
                  </c:strRef>
                </c:cat>
                <c:val>
                  <c:numRef>
                    <c:extLst xmlns:c15="http://schemas.microsoft.com/office/drawing/2012/chart">
                      <c:ext xmlns:c15="http://schemas.microsoft.com/office/drawing/2012/chart" uri="{02D57815-91ED-43cb-92C2-25804820EDAC}">
                        <c15:formulaRef>
                          <c15:sqref>'5'!$I$110:$I$121</c15:sqref>
                        </c15:formulaRef>
                      </c:ext>
                    </c:extLst>
                    <c:numCache>
                      <c:formatCode>0%</c:formatCode>
                      <c:ptCount val="12"/>
                      <c:pt idx="0">
                        <c:v>0.18181818181818182</c:v>
                      </c:pt>
                      <c:pt idx="1">
                        <c:v>0.32867132867132864</c:v>
                      </c:pt>
                      <c:pt idx="2">
                        <c:v>0.69230769230769229</c:v>
                      </c:pt>
                      <c:pt idx="3">
                        <c:v>4.5454545454545456E-2</c:v>
                      </c:pt>
                      <c:pt idx="4">
                        <c:v>0.22377622377622378</c:v>
                      </c:pt>
                      <c:pt idx="5">
                        <c:v>0.12937062937062938</c:v>
                      </c:pt>
                      <c:pt idx="6">
                        <c:v>0.20279720279720279</c:v>
                      </c:pt>
                      <c:pt idx="7">
                        <c:v>0.52447552447552448</c:v>
                      </c:pt>
                      <c:pt idx="8">
                        <c:v>2.097902097902098E-2</c:v>
                      </c:pt>
                      <c:pt idx="9">
                        <c:v>5.944055944055944E-2</c:v>
                      </c:pt>
                      <c:pt idx="10">
                        <c:v>0.12237762237762238</c:v>
                      </c:pt>
                      <c:pt idx="11">
                        <c:v>0.16783216783216784</c:v>
                      </c:pt>
                    </c:numCache>
                  </c:numRef>
                </c:val>
                <c:extLst xmlns:c15="http://schemas.microsoft.com/office/drawing/2012/chart">
                  <c:ext xmlns:c16="http://schemas.microsoft.com/office/drawing/2014/chart" uri="{C3380CC4-5D6E-409C-BE32-E72D297353CC}">
                    <c16:uniqueId val="{00000008-665C-452C-8AEF-CD7DD49391FB}"/>
                  </c:ext>
                </c:extLst>
              </c15:ser>
            </c15:filteredBarSeries>
          </c:ext>
        </c:extLst>
      </c:barChart>
      <c:catAx>
        <c:axId val="687135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687138352"/>
        <c:crosses val="autoZero"/>
        <c:auto val="1"/>
        <c:lblAlgn val="ctr"/>
        <c:lblOffset val="100"/>
        <c:noMultiLvlLbl val="0"/>
      </c:catAx>
      <c:valAx>
        <c:axId val="687138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6871350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Calibri Light" panose="020F0302020204030204" pitchFamily="34" charset="0"/>
                <a:ea typeface="+mn-ea"/>
                <a:cs typeface="Calibri Light" panose="020F0302020204030204" pitchFamily="34" charset="0"/>
              </a:defRPr>
            </a:pPr>
            <a:r>
              <a:rPr lang="en-GB" u="sng" dirty="0"/>
              <a:t>Ethnic</a:t>
            </a:r>
            <a:r>
              <a:rPr lang="en-GB" u="sng" baseline="0" dirty="0"/>
              <a:t> backgrounds of school governors and trustees by region</a:t>
            </a:r>
            <a:endParaRPr lang="en-GB" u="sng" dirty="0"/>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5386667195526643"/>
          <c:y val="0.29985319091529511"/>
          <c:w val="0.60605386905515835"/>
          <c:h val="0.52641492215150709"/>
        </c:manualLayout>
      </c:layout>
      <c:barChart>
        <c:barDir val="bar"/>
        <c:grouping val="stacked"/>
        <c:varyColors val="0"/>
        <c:ser>
          <c:idx val="0"/>
          <c:order val="0"/>
          <c:tx>
            <c:strRef>
              <c:f>'2'!$X$33</c:f>
              <c:strCache>
                <c:ptCount val="1"/>
                <c:pt idx="0">
                  <c:v>White</c:v>
                </c:pt>
              </c:strCache>
            </c:strRef>
          </c:tx>
          <c:spPr>
            <a:solidFill>
              <a:srgbClr val="FFC00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'2'!$Y$32:$AH$32</c15:sqref>
                  </c15:fullRef>
                </c:ext>
              </c:extLst>
              <c:f>('2'!$AD$32:$AE$32,'2'!$AG$32:$AH$32)</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'2'!$Y$33:$AH$33</c15:sqref>
                  </c15:fullRef>
                </c:ext>
              </c:extLst>
              <c:f>('2'!$AD$33:$AE$33,'2'!$AG$33:$AH$33)</c:f>
              <c:numCache>
                <c:formatCode>0%</c:formatCode>
                <c:ptCount val="4"/>
                <c:pt idx="0">
                  <c:v>0.95051875498802874</c:v>
                </c:pt>
                <c:pt idx="1">
                  <c:v>0.978494623655914</c:v>
                </c:pt>
                <c:pt idx="2">
                  <c:v>0.92871690427698572</c:v>
                </c:pt>
                <c:pt idx="3">
                  <c:v>0.93518518518518523</c:v>
                </c:pt>
              </c:numCache>
            </c:numRef>
          </c:val>
          <c:extLst>
            <c:ext xmlns:c16="http://schemas.microsoft.com/office/drawing/2014/chart" uri="{C3380CC4-5D6E-409C-BE32-E72D297353CC}">
              <c16:uniqueId val="{00000000-6588-4723-AA10-A7D98F1A58B1}"/>
            </c:ext>
          </c:extLst>
        </c:ser>
        <c:ser>
          <c:idx val="1"/>
          <c:order val="1"/>
          <c:tx>
            <c:strRef>
              <c:f>'2'!$X$34</c:f>
              <c:strCache>
                <c:ptCount val="1"/>
                <c:pt idx="0">
                  <c:v>Mixed / multiple ethnic groups</c:v>
                </c:pt>
              </c:strCache>
            </c:strRef>
          </c:tx>
          <c:spPr>
            <a:solidFill>
              <a:srgbClr val="FFFF0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'2'!$Y$32:$AH$32</c15:sqref>
                  </c15:fullRef>
                </c:ext>
              </c:extLst>
              <c:f>('2'!$AD$32:$AE$32,'2'!$AG$32:$AH$32)</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'2'!$Y$34:$AH$34</c15:sqref>
                  </c15:fullRef>
                </c:ext>
              </c:extLst>
              <c:f>('2'!$AD$34:$AE$34,'2'!$AG$34:$AH$34)</c:f>
              <c:numCache>
                <c:formatCode>0%</c:formatCode>
                <c:ptCount val="4"/>
                <c:pt idx="0">
                  <c:v>6.3846767757382286E-3</c:v>
                </c:pt>
                <c:pt idx="1">
                  <c:v>7.1684587813620072E-3</c:v>
                </c:pt>
                <c:pt idx="2">
                  <c:v>1.8329938900203666E-2</c:v>
                </c:pt>
                <c:pt idx="3">
                  <c:v>1.2345679012345678E-2</c:v>
                </c:pt>
              </c:numCache>
            </c:numRef>
          </c:val>
          <c:extLst>
            <c:ext xmlns:c16="http://schemas.microsoft.com/office/drawing/2014/chart" uri="{C3380CC4-5D6E-409C-BE32-E72D297353CC}">
              <c16:uniqueId val="{00000001-6588-4723-AA10-A7D98F1A58B1}"/>
            </c:ext>
          </c:extLst>
        </c:ser>
        <c:ser>
          <c:idx val="2"/>
          <c:order val="2"/>
          <c:tx>
            <c:strRef>
              <c:f>'2'!$X$35</c:f>
              <c:strCache>
                <c:ptCount val="1"/>
                <c:pt idx="0">
                  <c:v>Asian / Asian British</c:v>
                </c:pt>
              </c:strCache>
            </c:strRef>
          </c:tx>
          <c:spPr>
            <a:solidFill>
              <a:srgbClr val="92D050"/>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'2'!$Y$32:$AH$32</c15:sqref>
                  </c15:fullRef>
                </c:ext>
              </c:extLst>
              <c:f>('2'!$AD$32:$AE$32,'2'!$AG$32:$AH$32)</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'2'!$Y$35:$AH$35</c15:sqref>
                  </c15:fullRef>
                </c:ext>
              </c:extLst>
              <c:f>('2'!$AD$35:$AE$35,'2'!$AG$35:$AH$35)</c:f>
              <c:numCache>
                <c:formatCode>0%</c:formatCode>
                <c:ptCount val="4"/>
                <c:pt idx="0">
                  <c:v>1.8355945730247406E-2</c:v>
                </c:pt>
                <c:pt idx="1">
                  <c:v>3.5842293906810036E-3</c:v>
                </c:pt>
                <c:pt idx="2">
                  <c:v>2.0366598778004074E-2</c:v>
                </c:pt>
                <c:pt idx="3">
                  <c:v>1.9818063677712799E-2</c:v>
                </c:pt>
              </c:numCache>
            </c:numRef>
          </c:val>
          <c:extLst>
            <c:ext xmlns:c16="http://schemas.microsoft.com/office/drawing/2014/chart" uri="{C3380CC4-5D6E-409C-BE32-E72D297353CC}">
              <c16:uniqueId val="{00000002-6588-4723-AA10-A7D98F1A58B1}"/>
            </c:ext>
          </c:extLst>
        </c:ser>
        <c:ser>
          <c:idx val="3"/>
          <c:order val="3"/>
          <c:tx>
            <c:strRef>
              <c:f>'2'!$X$36</c:f>
              <c:strCache>
                <c:ptCount val="1"/>
                <c:pt idx="0">
                  <c:v>Black / African / Caribbean </c:v>
                </c:pt>
              </c:strCache>
            </c:strRef>
          </c:tx>
          <c:spPr>
            <a:solidFill>
              <a:srgbClr val="00B050"/>
            </a:solidFill>
            <a:ln>
              <a:noFill/>
            </a:ln>
            <a:effectLst/>
          </c:spPr>
          <c:invertIfNegative val="0"/>
          <c:dLbls>
            <c:dLbl>
              <c:idx val="0"/>
              <c:layout>
                <c:manualLayout>
                  <c:x val="-1.9048958656926754E-2"/>
                  <c:y val="0.105821575380513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79-4DCD-B6BB-E206B3EB0FCA}"/>
                </c:ext>
              </c:extLst>
            </c:dLbl>
            <c:dLbl>
              <c:idx val="1"/>
              <c:layout>
                <c:manualLayout>
                  <c:x val="4.2331019237615009E-2"/>
                  <c:y val="0.277151745044201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79-4DCD-B6BB-E206B3EB0FCA}"/>
                </c:ext>
              </c:extLst>
            </c:dLbl>
            <c:dLbl>
              <c:idx val="2"/>
              <c:layout>
                <c:manualLayout>
                  <c:x val="-5.1855498566078469E-2"/>
                  <c:y val="-0.287229990318536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79-4DCD-B6BB-E206B3EB0FCA}"/>
                </c:ext>
              </c:extLst>
            </c:dLbl>
            <c:dLbl>
              <c:idx val="3"/>
              <c:layout>
                <c:manualLayout>
                  <c:x val="4.2331019237614237E-3"/>
                  <c:y val="-5.0391226371672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79-4DCD-B6BB-E206B3EB0FCA}"/>
                </c:ext>
              </c:extLst>
            </c:dLbl>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'2'!$Y$32:$AH$32</c15:sqref>
                  </c15:fullRef>
                </c:ext>
              </c:extLst>
              <c:f>('2'!$AD$32:$AE$32,'2'!$AG$32:$AH$32)</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'2'!$Y$36:$AH$36</c15:sqref>
                  </c15:fullRef>
                </c:ext>
              </c:extLst>
              <c:f>('2'!$AD$36:$AE$36,'2'!$AG$36:$AH$36)</c:f>
              <c:numCache>
                <c:formatCode>0%</c:formatCode>
                <c:ptCount val="4"/>
                <c:pt idx="0">
                  <c:v>6.3846767757382286E-3</c:v>
                </c:pt>
                <c:pt idx="1">
                  <c:v>3.5842293906810036E-3</c:v>
                </c:pt>
                <c:pt idx="2">
                  <c:v>2.0366598778004071E-3</c:v>
                </c:pt>
                <c:pt idx="3">
                  <c:v>1.0071474983755685E-2</c:v>
                </c:pt>
              </c:numCache>
            </c:numRef>
          </c:val>
          <c:extLst>
            <c:ext xmlns:c16="http://schemas.microsoft.com/office/drawing/2014/chart" uri="{C3380CC4-5D6E-409C-BE32-E72D297353CC}">
              <c16:uniqueId val="{00000003-6588-4723-AA10-A7D98F1A58B1}"/>
            </c:ext>
          </c:extLst>
        </c:ser>
        <c:ser>
          <c:idx val="4"/>
          <c:order val="4"/>
          <c:tx>
            <c:strRef>
              <c:f>'2'!$X$37</c:f>
              <c:strCache>
                <c:ptCount val="1"/>
                <c:pt idx="0">
                  <c:v>Other ethnic group</c:v>
                </c:pt>
              </c:strCache>
            </c:strRef>
          </c:tx>
          <c:spPr>
            <a:solidFill>
              <a:schemeClr val="accent5"/>
            </a:solidFill>
            <a:ln>
              <a:noFill/>
            </a:ln>
            <a:effectLst/>
          </c:spPr>
          <c:invertIfNegative val="0"/>
          <c:dLbls>
            <c:dLbl>
              <c:idx val="0"/>
              <c:layout>
                <c:manualLayout>
                  <c:x val="7.4079283665826265E-3"/>
                  <c:y val="0.146134556477851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79-4DCD-B6BB-E206B3EB0FCA}"/>
                </c:ext>
              </c:extLst>
            </c:dLbl>
            <c:dLbl>
              <c:idx val="2"/>
              <c:layout>
                <c:manualLayout>
                  <c:x val="-2.5398611542569085E-2"/>
                  <c:y val="-0.287229990318536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79-4DCD-B6BB-E206B3EB0FCA}"/>
                </c:ext>
              </c:extLst>
            </c:dLbl>
            <c:dLbl>
              <c:idx val="3"/>
              <c:layout>
                <c:manualLayout>
                  <c:x val="7.4079283665826265E-3"/>
                  <c:y val="-0.1259780659291824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79-4DCD-B6BB-E206B3EB0FCA}"/>
                </c:ext>
              </c:extLst>
            </c:dLbl>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'2'!$Y$32:$AH$32</c15:sqref>
                  </c15:fullRef>
                </c:ext>
              </c:extLst>
              <c:f>('2'!$AD$32:$AE$32,'2'!$AG$32:$AH$32)</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'2'!$Y$37:$AH$37</c15:sqref>
                  </c15:fullRef>
                </c:ext>
              </c:extLst>
              <c:f>('2'!$AD$37:$AE$37,'2'!$AG$37:$AH$37)</c:f>
              <c:numCache>
                <c:formatCode>0%</c:formatCode>
                <c:ptCount val="4"/>
                <c:pt idx="0">
                  <c:v>2.3942537909018356E-3</c:v>
                </c:pt>
                <c:pt idx="1">
                  <c:v>0</c:v>
                </c:pt>
                <c:pt idx="2">
                  <c:v>2.0366598778004071E-3</c:v>
                </c:pt>
                <c:pt idx="3">
                  <c:v>4.8732943469785572E-3</c:v>
                </c:pt>
              </c:numCache>
            </c:numRef>
          </c:val>
          <c:extLst>
            <c:ext xmlns:c16="http://schemas.microsoft.com/office/drawing/2014/chart" uri="{C3380CC4-5D6E-409C-BE32-E72D297353CC}">
              <c16:uniqueId val="{00000004-6588-4723-AA10-A7D98F1A58B1}"/>
            </c:ext>
          </c:extLst>
        </c:ser>
        <c:ser>
          <c:idx val="5"/>
          <c:order val="5"/>
          <c:tx>
            <c:strRef>
              <c:f>'2'!$X$38</c:f>
              <c:strCache>
                <c:ptCount val="1"/>
                <c:pt idx="0">
                  <c:v>Rather not say</c:v>
                </c:pt>
              </c:strCache>
            </c:strRef>
          </c:tx>
          <c:spPr>
            <a:solidFill>
              <a:schemeClr val="accent6"/>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'2'!$Y$32:$AH$32</c15:sqref>
                  </c15:fullRef>
                </c:ext>
              </c:extLst>
              <c:f>('2'!$AD$32:$AE$32,'2'!$AG$32:$AH$32)</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'2'!$Y$38:$AH$38</c15:sqref>
                  </c15:fullRef>
                </c:ext>
              </c:extLst>
              <c:f>('2'!$AD$38:$AE$38,'2'!$AG$38:$AH$38)</c:f>
              <c:numCache>
                <c:formatCode>0%</c:formatCode>
                <c:ptCount val="4"/>
                <c:pt idx="0">
                  <c:v>1.596169193934557E-2</c:v>
                </c:pt>
                <c:pt idx="1">
                  <c:v>7.1684587813620072E-3</c:v>
                </c:pt>
                <c:pt idx="2">
                  <c:v>2.8513238289205704E-2</c:v>
                </c:pt>
                <c:pt idx="3">
                  <c:v>1.7706302794022091E-2</c:v>
                </c:pt>
              </c:numCache>
            </c:numRef>
          </c:val>
          <c:extLst>
            <c:ext xmlns:c16="http://schemas.microsoft.com/office/drawing/2014/chart" uri="{C3380CC4-5D6E-409C-BE32-E72D297353CC}">
              <c16:uniqueId val="{00000005-6588-4723-AA10-A7D98F1A58B1}"/>
            </c:ext>
          </c:extLst>
        </c:ser>
        <c:dLbls>
          <c:dLblPos val="ctr"/>
          <c:showLegendKey val="0"/>
          <c:showVal val="1"/>
          <c:showCatName val="0"/>
          <c:showSerName val="0"/>
          <c:showPercent val="0"/>
          <c:showBubbleSize val="0"/>
        </c:dLbls>
        <c:gapWidth val="55"/>
        <c:overlap val="100"/>
        <c:axId val="473283152"/>
        <c:axId val="473282496"/>
      </c:barChart>
      <c:catAx>
        <c:axId val="473283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crossAx val="473282496"/>
        <c:crosses val="autoZero"/>
        <c:auto val="1"/>
        <c:lblAlgn val="ctr"/>
        <c:lblOffset val="100"/>
        <c:noMultiLvlLbl val="0"/>
      </c:catAx>
      <c:valAx>
        <c:axId val="473282496"/>
        <c:scaling>
          <c:orientation val="minMax"/>
          <c:max val="1"/>
          <c:min val="0.9"/>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32831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GB" u="sng" dirty="0"/>
              <a:t>Age of school governors</a:t>
            </a:r>
            <a:r>
              <a:rPr lang="en-GB" u="sng" baseline="0" dirty="0"/>
              <a:t> and trustees by region</a:t>
            </a:r>
            <a:endParaRPr lang="en-GB" u="sng"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8.3485769444603689E-2"/>
          <c:y val="0.18317551611074553"/>
          <c:w val="0.88837201899629492"/>
          <c:h val="0.58439874202011732"/>
        </c:manualLayout>
      </c:layout>
      <c:barChart>
        <c:barDir val="bar"/>
        <c:grouping val="stacked"/>
        <c:varyColors val="0"/>
        <c:ser>
          <c:idx val="0"/>
          <c:order val="0"/>
          <c:tx>
            <c:strRef>
              <c:f>'1'!$A$261</c:f>
              <c:strCache>
                <c:ptCount val="1"/>
                <c:pt idx="0">
                  <c:v>18 - 29 years</c:v>
                </c:pt>
              </c:strCache>
            </c:strRef>
          </c:tx>
          <c:spPr>
            <a:solidFill>
              <a:schemeClr val="accent1"/>
            </a:solidFill>
            <a:ln>
              <a:noFill/>
            </a:ln>
            <a:effectLst/>
          </c:spPr>
          <c:invertIfNegative val="0"/>
          <c:dLbls>
            <c:dLbl>
              <c:idx val="0"/>
              <c:layout>
                <c:manualLayout>
                  <c:x val="-3.9156192794793883E-2"/>
                  <c:y val="0.162802423662328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53-4BAC-AAFB-48A7AAD9E978}"/>
                </c:ext>
              </c:extLst>
            </c:dLbl>
            <c:dLbl>
              <c:idx val="1"/>
              <c:layout>
                <c:manualLayout>
                  <c:x val="1.3757581252224859E-2"/>
                  <c:y val="0.275859662316722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53-4BAC-AAFB-48A7AAD9E978}"/>
                </c:ext>
              </c:extLst>
            </c:dLbl>
            <c:dLbl>
              <c:idx val="2"/>
              <c:layout>
                <c:manualLayout>
                  <c:x val="2.0107234137867129E-2"/>
                  <c:y val="-0.275859662316722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53-4BAC-AAFB-48A7AAD9E978}"/>
                </c:ext>
              </c:extLst>
            </c:dLbl>
            <c:dLbl>
              <c:idx val="3"/>
              <c:layout>
                <c:manualLayout>
                  <c:x val="-1.6932407695046003E-2"/>
                  <c:y val="-0.153757844569976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39-4995-B086-9EB303A221E9}"/>
                </c:ext>
              </c:extLst>
            </c:dLbl>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'1'!$B$260:$K$260</c15:sqref>
                  </c15:fullRef>
                </c:ext>
              </c:extLst>
              <c:f>('1'!$G$260:$H$260,'1'!$J$260:$K$260)</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'1'!$B$261:$K$261</c15:sqref>
                  </c15:fullRef>
                </c:ext>
              </c:extLst>
              <c:f>('1'!$G$261:$H$261,'1'!$J$261:$K$261)</c:f>
              <c:numCache>
                <c:formatCode>0%</c:formatCode>
                <c:ptCount val="4"/>
                <c:pt idx="0">
                  <c:v>1.4365522745411013E-2</c:v>
                </c:pt>
                <c:pt idx="1">
                  <c:v>2.8673835125448029E-2</c:v>
                </c:pt>
                <c:pt idx="2">
                  <c:v>1.4256619144602852E-2</c:v>
                </c:pt>
                <c:pt idx="3">
                  <c:v>1.7868745938921377E-2</c:v>
                </c:pt>
              </c:numCache>
            </c:numRef>
          </c:val>
          <c:extLst>
            <c:ext xmlns:c15="http://schemas.microsoft.com/office/drawing/2012/chart" uri="{02D57815-91ED-43cb-92C2-25804820EDAC}">
              <c15:categoryFilterExceptions>
                <c15:categoryFilterException>
                  <c15:sqref>'[Demographics and recruitment (version 1).xlsx]1'!$B$261</c15:sqref>
                  <c15:dLbl>
                    <c:idx val="-1"/>
                    <c:layout>
                      <c:manualLayout>
                        <c:x val="-4.2331019237615104E-3"/>
                        <c:y val="0.144713265477625"/>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9-D439-4995-B086-9EB303A221E9}"/>
                      </c:ext>
                    </c:extLst>
                  </c15:dLbl>
                </c15:categoryFilterException>
                <c15:categoryFilterException>
                  <c15:sqref>'[Demographics and recruitment (version 1).xlsx]1'!$D$261</c15:sqref>
                </c15:categoryFilterException>
              </c15:categoryFilterExceptions>
            </c:ext>
            <c:ext xmlns:c16="http://schemas.microsoft.com/office/drawing/2014/chart" uri="{C3380CC4-5D6E-409C-BE32-E72D297353CC}">
              <c16:uniqueId val="{00000000-D439-4995-B086-9EB303A221E9}"/>
            </c:ext>
          </c:extLst>
        </c:ser>
        <c:ser>
          <c:idx val="1"/>
          <c:order val="1"/>
          <c:tx>
            <c:strRef>
              <c:f>'1'!$A$262</c:f>
              <c:strCache>
                <c:ptCount val="1"/>
                <c:pt idx="0">
                  <c:v>30 - 39 years</c:v>
                </c:pt>
              </c:strCache>
            </c:strRef>
          </c:tx>
          <c:spPr>
            <a:solidFill>
              <a:schemeClr val="accent2"/>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'1'!$B$260:$K$260</c15:sqref>
                  </c15:fullRef>
                </c:ext>
              </c:extLst>
              <c:f>('1'!$G$260:$H$260,'1'!$J$260:$K$260)</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'1'!$B$262:$K$262</c15:sqref>
                  </c15:fullRef>
                </c:ext>
              </c:extLst>
              <c:f>('1'!$G$262:$H$262,'1'!$J$262:$K$262)</c:f>
              <c:numCache>
                <c:formatCode>0%</c:formatCode>
                <c:ptCount val="4"/>
                <c:pt idx="0">
                  <c:v>8.9385474860335198E-2</c:v>
                </c:pt>
                <c:pt idx="1">
                  <c:v>0.11827956989247312</c:v>
                </c:pt>
                <c:pt idx="2">
                  <c:v>0.14663951120162932</c:v>
                </c:pt>
                <c:pt idx="3">
                  <c:v>9.1293047433398306E-2</c:v>
                </c:pt>
              </c:numCache>
            </c:numRef>
          </c:val>
          <c:extLst>
            <c:ext xmlns:c16="http://schemas.microsoft.com/office/drawing/2014/chart" uri="{C3380CC4-5D6E-409C-BE32-E72D297353CC}">
              <c16:uniqueId val="{00000001-D439-4995-B086-9EB303A221E9}"/>
            </c:ext>
          </c:extLst>
        </c:ser>
        <c:ser>
          <c:idx val="2"/>
          <c:order val="2"/>
          <c:tx>
            <c:strRef>
              <c:f>'1'!$A$263</c:f>
              <c:strCache>
                <c:ptCount val="1"/>
                <c:pt idx="0">
                  <c:v>40 - 49 years</c:v>
                </c:pt>
              </c:strCache>
            </c:strRef>
          </c:tx>
          <c:spPr>
            <a:solidFill>
              <a:schemeClr val="accent3"/>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'1'!$B$260:$K$260</c15:sqref>
                  </c15:fullRef>
                </c:ext>
              </c:extLst>
              <c:f>('1'!$G$260:$H$260,'1'!$J$260:$K$260)</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'1'!$B$263:$K$263</c15:sqref>
                  </c15:fullRef>
                </c:ext>
              </c:extLst>
              <c:f>('1'!$G$263:$H$263,'1'!$J$263:$K$263)</c:f>
              <c:numCache>
                <c:formatCode>0%</c:formatCode>
                <c:ptCount val="4"/>
                <c:pt idx="0">
                  <c:v>0.25698324022346369</c:v>
                </c:pt>
                <c:pt idx="1">
                  <c:v>0.21146953405017921</c:v>
                </c:pt>
                <c:pt idx="2">
                  <c:v>0.21995926680244399</c:v>
                </c:pt>
                <c:pt idx="3">
                  <c:v>0.24252761533463288</c:v>
                </c:pt>
              </c:numCache>
            </c:numRef>
          </c:val>
          <c:extLst>
            <c:ext xmlns:c16="http://schemas.microsoft.com/office/drawing/2014/chart" uri="{C3380CC4-5D6E-409C-BE32-E72D297353CC}">
              <c16:uniqueId val="{00000002-D439-4995-B086-9EB303A221E9}"/>
            </c:ext>
          </c:extLst>
        </c:ser>
        <c:ser>
          <c:idx val="3"/>
          <c:order val="3"/>
          <c:tx>
            <c:strRef>
              <c:f>'1'!$A$264</c:f>
              <c:strCache>
                <c:ptCount val="1"/>
                <c:pt idx="0">
                  <c:v>50 - 59 years</c:v>
                </c:pt>
              </c:strCache>
            </c:strRef>
          </c:tx>
          <c:spPr>
            <a:solidFill>
              <a:schemeClr val="accent4"/>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'1'!$B$260:$K$260</c15:sqref>
                  </c15:fullRef>
                </c:ext>
              </c:extLst>
              <c:f>('1'!$G$260:$H$260,'1'!$J$260:$K$260)</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'1'!$B$264:$K$264</c15:sqref>
                  </c15:fullRef>
                </c:ext>
              </c:extLst>
              <c:f>('1'!$G$264:$H$264,'1'!$J$264:$K$264)</c:f>
              <c:numCache>
                <c:formatCode>0%</c:formatCode>
                <c:ptCount val="4"/>
                <c:pt idx="0">
                  <c:v>0.22745411013567438</c:v>
                </c:pt>
                <c:pt idx="1">
                  <c:v>0.2078853046594982</c:v>
                </c:pt>
                <c:pt idx="2">
                  <c:v>0.21792260692464357</c:v>
                </c:pt>
                <c:pt idx="3">
                  <c:v>0.23927875243664717</c:v>
                </c:pt>
              </c:numCache>
            </c:numRef>
          </c:val>
          <c:extLst>
            <c:ext xmlns:c16="http://schemas.microsoft.com/office/drawing/2014/chart" uri="{C3380CC4-5D6E-409C-BE32-E72D297353CC}">
              <c16:uniqueId val="{00000003-D439-4995-B086-9EB303A221E9}"/>
            </c:ext>
          </c:extLst>
        </c:ser>
        <c:ser>
          <c:idx val="4"/>
          <c:order val="4"/>
          <c:tx>
            <c:strRef>
              <c:f>'1'!$A$265</c:f>
              <c:strCache>
                <c:ptCount val="1"/>
                <c:pt idx="0">
                  <c:v>60 - 69 years</c:v>
                </c:pt>
              </c:strCache>
            </c:strRef>
          </c:tx>
          <c:spPr>
            <a:solidFill>
              <a:schemeClr val="accent5"/>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'1'!$B$260:$K$260</c15:sqref>
                  </c15:fullRef>
                </c:ext>
              </c:extLst>
              <c:f>('1'!$G$260:$H$260,'1'!$J$260:$K$260)</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'1'!$B$265:$K$265</c15:sqref>
                  </c15:fullRef>
                </c:ext>
              </c:extLst>
              <c:f>('1'!$G$265:$H$265,'1'!$J$265:$K$265)</c:f>
              <c:numCache>
                <c:formatCode>0%</c:formatCode>
                <c:ptCount val="4"/>
                <c:pt idx="0">
                  <c:v>0.27454110135674381</c:v>
                </c:pt>
                <c:pt idx="1">
                  <c:v>0.29032258064516131</c:v>
                </c:pt>
                <c:pt idx="2">
                  <c:v>0.25050916496945008</c:v>
                </c:pt>
                <c:pt idx="3">
                  <c:v>0.25974658869395711</c:v>
                </c:pt>
              </c:numCache>
            </c:numRef>
          </c:val>
          <c:extLst>
            <c:ext xmlns:c16="http://schemas.microsoft.com/office/drawing/2014/chart" uri="{C3380CC4-5D6E-409C-BE32-E72D297353CC}">
              <c16:uniqueId val="{00000004-D439-4995-B086-9EB303A221E9}"/>
            </c:ext>
          </c:extLst>
        </c:ser>
        <c:ser>
          <c:idx val="5"/>
          <c:order val="5"/>
          <c:tx>
            <c:strRef>
              <c:f>'1'!$A$266</c:f>
              <c:strCache>
                <c:ptCount val="1"/>
                <c:pt idx="0">
                  <c:v>70 and over</c:v>
                </c:pt>
              </c:strCache>
            </c:strRef>
          </c:tx>
          <c:spPr>
            <a:solidFill>
              <a:schemeClr val="accent6"/>
            </a:solidFill>
            <a:ln>
              <a:noFill/>
            </a:ln>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'1'!$B$260:$K$260</c15:sqref>
                  </c15:fullRef>
                </c:ext>
              </c:extLst>
              <c:f>('1'!$G$260:$H$260,'1'!$J$260:$K$260)</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'1'!$B$266:$K$266</c15:sqref>
                  </c15:fullRef>
                </c:ext>
              </c:extLst>
              <c:f>('1'!$G$266:$H$266,'1'!$J$266:$K$266)</c:f>
              <c:numCache>
                <c:formatCode>0%</c:formatCode>
                <c:ptCount val="4"/>
                <c:pt idx="0">
                  <c:v>0.13008778930566639</c:v>
                </c:pt>
                <c:pt idx="1">
                  <c:v>0.13261648745519714</c:v>
                </c:pt>
                <c:pt idx="2">
                  <c:v>0.13645621181262729</c:v>
                </c:pt>
                <c:pt idx="3">
                  <c:v>0.14067576348278105</c:v>
                </c:pt>
              </c:numCache>
            </c:numRef>
          </c:val>
          <c:extLst>
            <c:ext xmlns:c16="http://schemas.microsoft.com/office/drawing/2014/chart" uri="{C3380CC4-5D6E-409C-BE32-E72D297353CC}">
              <c16:uniqueId val="{00000005-D439-4995-B086-9EB303A221E9}"/>
            </c:ext>
          </c:extLst>
        </c:ser>
        <c:ser>
          <c:idx val="7"/>
          <c:order val="7"/>
          <c:tx>
            <c:strRef>
              <c:f>'1'!$A$267</c:f>
              <c:strCache>
                <c:ptCount val="1"/>
                <c:pt idx="0">
                  <c:v>Rather not say</c:v>
                </c:pt>
              </c:strCache>
            </c:strRef>
          </c:tx>
          <c:spPr>
            <a:solidFill>
              <a:schemeClr val="accent2">
                <a:lumMod val="60000"/>
              </a:schemeClr>
            </a:solidFill>
            <a:ln>
              <a:noFill/>
            </a:ln>
            <a:effectLst/>
          </c:spPr>
          <c:invertIfNegative val="0"/>
          <c:dLbls>
            <c:dLbl>
              <c:idx val="0"/>
              <c:layout>
                <c:manualLayout>
                  <c:x val="1.0582754809403598E-2"/>
                  <c:y val="0.117579528200570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53-4BAC-AAFB-48A7AAD9E978}"/>
                </c:ext>
              </c:extLst>
            </c:dLbl>
            <c:dLbl>
              <c:idx val="1"/>
              <c:layout>
                <c:manualLayout>
                  <c:x val="-2.0107234137867129E-2"/>
                  <c:y val="0.275859662316722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53-4BAC-AAFB-48A7AAD9E978}"/>
                </c:ext>
              </c:extLst>
            </c:dLbl>
            <c:dLbl>
              <c:idx val="2"/>
              <c:layout>
                <c:manualLayout>
                  <c:x val="-5.079722308513817E-2"/>
                  <c:y val="-0.275859662316722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53-4BAC-AAFB-48A7AAD9E978}"/>
                </c:ext>
              </c:extLst>
            </c:dLbl>
            <c:dLbl>
              <c:idx val="3"/>
              <c:layout>
                <c:manualLayout>
                  <c:x val="-1.0582754809403752E-2"/>
                  <c:y val="-0.176369292300855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39-4995-B086-9EB303A221E9}"/>
                </c:ext>
              </c:extLst>
            </c:dLbl>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'1'!$B$260:$K$260</c15:sqref>
                  </c15:fullRef>
                </c:ext>
              </c:extLst>
              <c:f>('1'!$G$260:$H$260,'1'!$J$260:$K$260)</c:f>
              <c:strCache>
                <c:ptCount val="4"/>
                <c:pt idx="0">
                  <c:v>North West</c:v>
                </c:pt>
                <c:pt idx="1">
                  <c:v>North East</c:v>
                </c:pt>
                <c:pt idx="2">
                  <c:v>Yorkshire and Humber</c:v>
                </c:pt>
                <c:pt idx="3">
                  <c:v>All regions</c:v>
                </c:pt>
              </c:strCache>
            </c:strRef>
          </c:cat>
          <c:val>
            <c:numRef>
              <c:extLst>
                <c:ext xmlns:c15="http://schemas.microsoft.com/office/drawing/2012/chart" uri="{02D57815-91ED-43cb-92C2-25804820EDAC}">
                  <c15:fullRef>
                    <c15:sqref>'1'!$B$267:$K$267</c15:sqref>
                  </c15:fullRef>
                </c:ext>
              </c:extLst>
              <c:f>('1'!$G$267:$H$267,'1'!$J$267:$K$267)</c:f>
              <c:numCache>
                <c:formatCode>0%</c:formatCode>
                <c:ptCount val="4"/>
                <c:pt idx="0">
                  <c:v>7.1827613727055064E-3</c:v>
                </c:pt>
                <c:pt idx="1">
                  <c:v>7.1684587813620072E-3</c:v>
                </c:pt>
                <c:pt idx="2">
                  <c:v>1.4256619144602852E-2</c:v>
                </c:pt>
                <c:pt idx="3">
                  <c:v>8.6094866796621178E-3</c:v>
                </c:pt>
              </c:numCache>
            </c:numRef>
          </c:val>
          <c:extLst>
            <c:ext xmlns:c15="http://schemas.microsoft.com/office/drawing/2012/chart" uri="{02D57815-91ED-43cb-92C2-25804820EDAC}">
              <c15:categoryFilterExceptions>
                <c15:categoryFilterException>
                  <c15:sqref>'[Demographics and recruitment (version 1).xlsx]1'!$D$267</c15:sqref>
                  <c15:dLbl>
                    <c:idx val="-1"/>
                    <c:layout>
                      <c:manualLayout>
                        <c:x val="1.7990683175986379E-2"/>
                        <c:y val="-4.5222895461758221E-3"/>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D-D439-4995-B086-9EB303A221E9}"/>
                      </c:ext>
                    </c:extLst>
                  </c15:dLbl>
                </c15:categoryFilterException>
              </c15:categoryFilterExceptions>
            </c:ext>
            <c:ext xmlns:c16="http://schemas.microsoft.com/office/drawing/2014/chart" uri="{C3380CC4-5D6E-409C-BE32-E72D297353CC}">
              <c16:uniqueId val="{00000007-D439-4995-B086-9EB303A221E9}"/>
            </c:ext>
          </c:extLst>
        </c:ser>
        <c:dLbls>
          <c:dLblPos val="ctr"/>
          <c:showLegendKey val="0"/>
          <c:showVal val="1"/>
          <c:showCatName val="0"/>
          <c:showSerName val="0"/>
          <c:showPercent val="0"/>
          <c:showBubbleSize val="0"/>
        </c:dLbls>
        <c:gapWidth val="150"/>
        <c:overlap val="100"/>
        <c:axId val="472171752"/>
        <c:axId val="472170440"/>
        <c:extLst>
          <c:ext xmlns:c15="http://schemas.microsoft.com/office/drawing/2012/chart" uri="{02D57815-91ED-43cb-92C2-25804820EDAC}">
            <c15:filteredBarSeries>
              <c15:ser>
                <c:idx val="6"/>
                <c:order val="6"/>
                <c:tx>
                  <c:strRef>
                    <c:extLst>
                      <c:ext uri="{02D57815-91ED-43cb-92C2-25804820EDAC}">
                        <c15:formulaRef>
                          <c15:sqref>'1'!#REF!</c15:sqref>
                        </c15:formulaRef>
                      </c:ext>
                    </c:extLst>
                    <c:strCache>
                      <c:ptCount val="1"/>
                      <c:pt idx="0">
                        <c:v>#REF!</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'1'!$B$260:$K$260</c15:sqref>
                        </c15:fullRef>
                        <c15:formulaRef>
                          <c15:sqref>('1'!$G$260:$H$260,'1'!$J$260:$K$260)</c15:sqref>
                        </c15:formulaRef>
                      </c:ext>
                    </c:extLst>
                    <c:strCache>
                      <c:ptCount val="4"/>
                      <c:pt idx="0">
                        <c:v>South West</c:v>
                      </c:pt>
                      <c:pt idx="1">
                        <c:v>London</c:v>
                      </c:pt>
                      <c:pt idx="2">
                        <c:v>East Midlands</c:v>
                      </c:pt>
                      <c:pt idx="3">
                        <c:v>West Midlands</c:v>
                      </c:pt>
                      <c:pt idx="4">
                        <c:v>North West</c:v>
                      </c:pt>
                      <c:pt idx="5">
                        <c:v>North East</c:v>
                      </c:pt>
                      <c:pt idx="6">
                        <c:v>East of England</c:v>
                      </c:pt>
                      <c:pt idx="7">
                        <c:v>Yorkshire and Humber</c:v>
                      </c:pt>
                      <c:pt idx="8">
                        <c:v>All regions</c:v>
                      </c:pt>
                    </c:strCache>
                  </c:strRef>
                </c:cat>
                <c:val>
                  <c:numRef>
                    <c:extLst>
                      <c:ext uri="{02D57815-91ED-43cb-92C2-25804820EDAC}">
                        <c15:fullRef>
                          <c15:sqref>'1'!#REF!</c15:sqref>
                        </c15:fullRef>
                        <c15:formulaRef>
                          <c15:sqref>'1'!#REF!</c15:sqref>
                        </c15:formulaRef>
                      </c:ext>
                    </c:extLst>
                    <c:numCache>
                      <c:formatCode>General</c:formatCode>
                      <c:ptCount val="0"/>
                    </c:numCache>
                  </c:numRef>
                </c:val>
                <c:extLst>
                  <c:ext xmlns:c16="http://schemas.microsoft.com/office/drawing/2014/chart" uri="{C3380CC4-5D6E-409C-BE32-E72D297353CC}">
                    <c16:uniqueId val="{00000006-D439-4995-B086-9EB303A221E9}"/>
                  </c:ext>
                </c:extLst>
              </c15:ser>
            </c15:filteredBarSeries>
          </c:ext>
        </c:extLst>
      </c:barChart>
      <c:catAx>
        <c:axId val="472171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472170440"/>
        <c:crosses val="autoZero"/>
        <c:auto val="1"/>
        <c:lblAlgn val="ctr"/>
        <c:lblOffset val="100"/>
        <c:noMultiLvlLbl val="0"/>
      </c:catAx>
      <c:valAx>
        <c:axId val="472170440"/>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2171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5"/>
          <c:order val="5"/>
          <c:tx>
            <c:strRef>
              <c:f>'7'!$G$165</c:f>
              <c:strCache>
                <c:ptCount val="1"/>
                <c:pt idx="0">
                  <c:v>North West</c:v>
                </c:pt>
              </c:strCache>
              <c:extLst xmlns:c15="http://schemas.microsoft.com/office/drawing/2012/chart"/>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'7'!$A$166:$A$174</c:f>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extLst xmlns:c15="http://schemas.microsoft.com/office/drawing/2012/chart"/>
            </c:strRef>
          </c:cat>
          <c:val>
            <c:numRef>
              <c:f>'7'!$G$166:$G$174</c:f>
              <c:numCache>
                <c:formatCode>0%</c:formatCode>
                <c:ptCount val="9"/>
                <c:pt idx="0">
                  <c:v>0.30830670926517573</c:v>
                </c:pt>
                <c:pt idx="1">
                  <c:v>0.35543130990415334</c:v>
                </c:pt>
                <c:pt idx="2">
                  <c:v>0.53274760383386577</c:v>
                </c:pt>
                <c:pt idx="3">
                  <c:v>0.60782747603833864</c:v>
                </c:pt>
                <c:pt idx="4">
                  <c:v>0.50559105431309903</c:v>
                </c:pt>
                <c:pt idx="5">
                  <c:v>0.3985623003194888</c:v>
                </c:pt>
                <c:pt idx="6">
                  <c:v>0.21006389776357828</c:v>
                </c:pt>
                <c:pt idx="7">
                  <c:v>0.33945686900958466</c:v>
                </c:pt>
                <c:pt idx="8">
                  <c:v>0.33226837060702874</c:v>
                </c:pt>
              </c:numCache>
              <c:extLst xmlns:c15="http://schemas.microsoft.com/office/drawing/2012/chart"/>
            </c:numRef>
          </c:val>
          <c:extLst xmlns:c15="http://schemas.microsoft.com/office/drawing/2012/chart">
            <c:ext xmlns:c16="http://schemas.microsoft.com/office/drawing/2014/chart" uri="{C3380CC4-5D6E-409C-BE32-E72D297353CC}">
              <c16:uniqueId val="{00000006-AE18-4611-AD1A-E52DACC64793}"/>
            </c:ext>
          </c:extLst>
        </c:ser>
        <c:ser>
          <c:idx val="6"/>
          <c:order val="6"/>
          <c:tx>
            <c:strRef>
              <c:f>'7'!$H$165</c:f>
              <c:strCache>
                <c:ptCount val="1"/>
                <c:pt idx="0">
                  <c:v>North East</c:v>
                </c:pt>
              </c:strCache>
              <c:extLst xmlns:c15="http://schemas.microsoft.com/office/drawing/2012/chart"/>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'7'!$A$166:$A$174</c:f>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extLst xmlns:c15="http://schemas.microsoft.com/office/drawing/2012/chart"/>
            </c:strRef>
          </c:cat>
          <c:val>
            <c:numRef>
              <c:f>'7'!$H$166:$H$174</c:f>
              <c:numCache>
                <c:formatCode>0%</c:formatCode>
                <c:ptCount val="9"/>
                <c:pt idx="0">
                  <c:v>0.33096085409252668</c:v>
                </c:pt>
                <c:pt idx="1">
                  <c:v>0.34163701067615659</c:v>
                </c:pt>
                <c:pt idx="2">
                  <c:v>0.54092526690391463</c:v>
                </c:pt>
                <c:pt idx="3">
                  <c:v>0.60142348754448394</c:v>
                </c:pt>
                <c:pt idx="4">
                  <c:v>0.55160142348754448</c:v>
                </c:pt>
                <c:pt idx="5">
                  <c:v>0.42348754448398579</c:v>
                </c:pt>
                <c:pt idx="6">
                  <c:v>0.23487544483985764</c:v>
                </c:pt>
                <c:pt idx="7">
                  <c:v>0.32028469750889682</c:v>
                </c:pt>
                <c:pt idx="8">
                  <c:v>0.36654804270462632</c:v>
                </c:pt>
              </c:numCache>
              <c:extLst xmlns:c15="http://schemas.microsoft.com/office/drawing/2012/chart"/>
            </c:numRef>
          </c:val>
          <c:extLst xmlns:c15="http://schemas.microsoft.com/office/drawing/2012/chart">
            <c:ext xmlns:c16="http://schemas.microsoft.com/office/drawing/2014/chart" uri="{C3380CC4-5D6E-409C-BE32-E72D297353CC}">
              <c16:uniqueId val="{00000007-AE18-4611-AD1A-E52DACC64793}"/>
            </c:ext>
          </c:extLst>
        </c:ser>
        <c:ser>
          <c:idx val="8"/>
          <c:order val="8"/>
          <c:tx>
            <c:strRef>
              <c:f>'7'!$J$165</c:f>
              <c:strCache>
                <c:ptCount val="1"/>
                <c:pt idx="0">
                  <c:v>Yorkshire and Humber</c:v>
                </c:pt>
              </c:strCache>
              <c:extLst xmlns:c15="http://schemas.microsoft.com/office/drawing/2012/chart"/>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'7'!$A$166:$A$174</c:f>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extLst xmlns:c15="http://schemas.microsoft.com/office/drawing/2012/chart"/>
            </c:strRef>
          </c:cat>
          <c:val>
            <c:numRef>
              <c:f>'7'!$J$166:$J$174</c:f>
              <c:numCache>
                <c:formatCode>0%</c:formatCode>
                <c:ptCount val="9"/>
                <c:pt idx="0">
                  <c:v>0.3501006036217304</c:v>
                </c:pt>
                <c:pt idx="1">
                  <c:v>0.36619718309859156</c:v>
                </c:pt>
                <c:pt idx="2">
                  <c:v>0.55734406438631789</c:v>
                </c:pt>
                <c:pt idx="3">
                  <c:v>0.60362173038229372</c:v>
                </c:pt>
                <c:pt idx="4">
                  <c:v>0.52313883299798791</c:v>
                </c:pt>
                <c:pt idx="5">
                  <c:v>0.4164989939637827</c:v>
                </c:pt>
                <c:pt idx="6">
                  <c:v>0.2152917505030181</c:v>
                </c:pt>
                <c:pt idx="7">
                  <c:v>0.29979879275653926</c:v>
                </c:pt>
                <c:pt idx="8">
                  <c:v>0.35613682092555332</c:v>
                </c:pt>
              </c:numCache>
              <c:extLst xmlns:c15="http://schemas.microsoft.com/office/drawing/2012/chart"/>
            </c:numRef>
          </c:val>
          <c:extLst xmlns:c15="http://schemas.microsoft.com/office/drawing/2012/chart">
            <c:ext xmlns:c16="http://schemas.microsoft.com/office/drawing/2014/chart" uri="{C3380CC4-5D6E-409C-BE32-E72D297353CC}">
              <c16:uniqueId val="{00000009-AE18-4611-AD1A-E52DACC64793}"/>
            </c:ext>
          </c:extLst>
        </c:ser>
        <c:ser>
          <c:idx val="9"/>
          <c:order val="9"/>
          <c:tx>
            <c:strRef>
              <c:f>'7'!$K$165</c:f>
              <c:strCache>
                <c:ptCount val="1"/>
                <c:pt idx="0">
                  <c:v>All regions</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'7'!$A$166:$A$174</c:f>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strRef>
          </c:cat>
          <c:val>
            <c:numRef>
              <c:f>'7'!$K$166:$K$174</c:f>
              <c:numCache>
                <c:formatCode>0%</c:formatCode>
                <c:ptCount val="9"/>
                <c:pt idx="0">
                  <c:v>0.33978844589096829</c:v>
                </c:pt>
                <c:pt idx="1">
                  <c:v>0.35557363710333606</c:v>
                </c:pt>
                <c:pt idx="2">
                  <c:v>0.56110659072416602</c:v>
                </c:pt>
                <c:pt idx="3">
                  <c:v>0.61806346623270947</c:v>
                </c:pt>
                <c:pt idx="4">
                  <c:v>0.52286411716842962</c:v>
                </c:pt>
                <c:pt idx="5">
                  <c:v>0.38291293734743692</c:v>
                </c:pt>
                <c:pt idx="6">
                  <c:v>0.2047192839707079</c:v>
                </c:pt>
                <c:pt idx="7">
                  <c:v>0.31358828315703824</c:v>
                </c:pt>
                <c:pt idx="8">
                  <c:v>0.33816110659072418</c:v>
                </c:pt>
              </c:numCache>
            </c:numRef>
          </c:val>
          <c:extLst>
            <c:ext xmlns:c16="http://schemas.microsoft.com/office/drawing/2014/chart" uri="{C3380CC4-5D6E-409C-BE32-E72D297353CC}">
              <c16:uniqueId val="{00000002-AE18-4611-AD1A-E52DACC64793}"/>
            </c:ext>
          </c:extLst>
        </c:ser>
        <c:dLbls>
          <c:dLblPos val="outEnd"/>
          <c:showLegendKey val="0"/>
          <c:showVal val="1"/>
          <c:showCatName val="0"/>
          <c:showSerName val="0"/>
          <c:showPercent val="0"/>
          <c:showBubbleSize val="0"/>
        </c:dLbls>
        <c:gapWidth val="182"/>
        <c:axId val="651774264"/>
        <c:axId val="651774592"/>
        <c:extLst>
          <c:ext xmlns:c15="http://schemas.microsoft.com/office/drawing/2012/chart" uri="{02D57815-91ED-43cb-92C2-25804820EDAC}">
            <c15:filteredBarSeries>
              <c15:ser>
                <c:idx val="0"/>
                <c:order val="0"/>
                <c:tx>
                  <c:strRef>
                    <c:extLst>
                      <c:ext uri="{02D57815-91ED-43cb-92C2-25804820EDAC}">
                        <c15:formulaRef>
                          <c15:sqref>'7'!$B$165</c15:sqref>
                        </c15:formulaRef>
                      </c:ext>
                    </c:extLst>
                    <c:strCache>
                      <c:ptCount val="1"/>
                      <c:pt idx="0">
                        <c:v>South East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'7'!$A$166:$A$174</c15:sqref>
                        </c15:formulaRef>
                      </c:ext>
                    </c:extLst>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strRef>
                </c:cat>
                <c:val>
                  <c:numRef>
                    <c:extLst>
                      <c:ext uri="{02D57815-91ED-43cb-92C2-25804820EDAC}">
                        <c15:formulaRef>
                          <c15:sqref>'7'!$B$166:$B$174</c15:sqref>
                        </c15:formulaRef>
                      </c:ext>
                    </c:extLst>
                    <c:numCache>
                      <c:formatCode>0%</c:formatCode>
                      <c:ptCount val="9"/>
                      <c:pt idx="0">
                        <c:v>0.33720930232558138</c:v>
                      </c:pt>
                      <c:pt idx="1">
                        <c:v>0.35062611806797855</c:v>
                      </c:pt>
                      <c:pt idx="2">
                        <c:v>0.55903398926654746</c:v>
                      </c:pt>
                      <c:pt idx="3">
                        <c:v>0.62611806797853309</c:v>
                      </c:pt>
                      <c:pt idx="4">
                        <c:v>0.51967799642218249</c:v>
                      </c:pt>
                      <c:pt idx="5">
                        <c:v>0.3676207513416816</c:v>
                      </c:pt>
                      <c:pt idx="6">
                        <c:v>0.1967799642218247</c:v>
                      </c:pt>
                      <c:pt idx="7">
                        <c:v>0.29338103756708406</c:v>
                      </c:pt>
                      <c:pt idx="8">
                        <c:v>0.31216457960644006</c:v>
                      </c:pt>
                    </c:numCache>
                  </c:numRef>
                </c:val>
                <c:extLst>
                  <c:ext xmlns:c16="http://schemas.microsoft.com/office/drawing/2014/chart" uri="{C3380CC4-5D6E-409C-BE32-E72D297353CC}">
                    <c16:uniqueId val="{00000000-AE18-4611-AD1A-E52DACC6479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'7'!$C$165</c15:sqref>
                        </c15:formulaRef>
                      </c:ext>
                    </c:extLst>
                    <c:strCache>
                      <c:ptCount val="1"/>
                      <c:pt idx="0">
                        <c:v>South West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'7'!$A$166:$A$174</c15:sqref>
                        </c15:formulaRef>
                      </c:ext>
                    </c:extLst>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strRef>
                </c:cat>
                <c:val>
                  <c:numRef>
                    <c:extLst xmlns:c15="http://schemas.microsoft.com/office/drawing/2012/chart">
                      <c:ext xmlns:c15="http://schemas.microsoft.com/office/drawing/2012/chart" uri="{02D57815-91ED-43cb-92C2-25804820EDAC}">
                        <c15:formulaRef>
                          <c15:sqref>'7'!$C$166:$C$174</c15:sqref>
                        </c15:formulaRef>
                      </c:ext>
                    </c:extLst>
                    <c:numCache>
                      <c:formatCode>0%</c:formatCode>
                      <c:ptCount val="9"/>
                      <c:pt idx="0">
                        <c:v>0.34217877094972066</c:v>
                      </c:pt>
                      <c:pt idx="1">
                        <c:v>0.36731843575418993</c:v>
                      </c:pt>
                      <c:pt idx="2">
                        <c:v>0.59636871508379885</c:v>
                      </c:pt>
                      <c:pt idx="3">
                        <c:v>0.63966480446927376</c:v>
                      </c:pt>
                      <c:pt idx="4">
                        <c:v>0.52374301675977653</c:v>
                      </c:pt>
                      <c:pt idx="5">
                        <c:v>0.36871508379888268</c:v>
                      </c:pt>
                      <c:pt idx="6">
                        <c:v>0.20670391061452514</c:v>
                      </c:pt>
                      <c:pt idx="7">
                        <c:v>0.31424581005586594</c:v>
                      </c:pt>
                      <c:pt idx="8">
                        <c:v>0.31843575418994413</c:v>
                      </c:pt>
                    </c:numCache>
                  </c:numRef>
                </c:val>
                <c:extLst xmlns:c15="http://schemas.microsoft.com/office/drawing/2012/chart">
                  <c:ext xmlns:c16="http://schemas.microsoft.com/office/drawing/2014/chart" uri="{C3380CC4-5D6E-409C-BE32-E72D297353CC}">
                    <c16:uniqueId val="{00000003-AE18-4611-AD1A-E52DACC64793}"/>
                  </c:ext>
                </c:extLst>
              </c15:ser>
            </c15:filteredBarSeries>
            <c15:filteredBarSeries>
              <c15:ser>
                <c:idx val="2"/>
                <c:order val="2"/>
                <c:tx>
                  <c:strRef>
                    <c:extLst>
                      <c:ext xmlns:c15="http://schemas.microsoft.com/office/drawing/2012/chart" uri="{02D57815-91ED-43cb-92C2-25804820EDAC}">
                        <c15:formulaRef>
                          <c15:sqref>'7'!$D$165</c15:sqref>
                        </c15:formulaRef>
                      </c:ext>
                    </c:extLst>
                    <c:strCache>
                      <c:ptCount val="1"/>
                      <c:pt idx="0">
                        <c:v>London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'7'!$A$166:$A$174</c15:sqref>
                        </c15:formulaRef>
                      </c:ext>
                    </c:extLst>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strRef>
                </c:cat>
                <c:val>
                  <c:numRef>
                    <c:extLst>
                      <c:ext xmlns:c15="http://schemas.microsoft.com/office/drawing/2012/chart" uri="{02D57815-91ED-43cb-92C2-25804820EDAC}">
                        <c15:formulaRef>
                          <c15:sqref>'7'!$D$166:$D$174</c15:sqref>
                        </c15:formulaRef>
                      </c:ext>
                    </c:extLst>
                    <c:numCache>
                      <c:formatCode>0%</c:formatCode>
                      <c:ptCount val="9"/>
                      <c:pt idx="0">
                        <c:v>0.37943262411347517</c:v>
                      </c:pt>
                      <c:pt idx="1">
                        <c:v>0.33510638297872342</c:v>
                      </c:pt>
                      <c:pt idx="2">
                        <c:v>0.61702127659574468</c:v>
                      </c:pt>
                      <c:pt idx="3">
                        <c:v>0.6436170212765957</c:v>
                      </c:pt>
                      <c:pt idx="4">
                        <c:v>0.6063829787234043</c:v>
                      </c:pt>
                      <c:pt idx="5">
                        <c:v>0.30851063829787234</c:v>
                      </c:pt>
                      <c:pt idx="6">
                        <c:v>0.26418439716312059</c:v>
                      </c:pt>
                      <c:pt idx="7">
                        <c:v>0.2978723404255319</c:v>
                      </c:pt>
                      <c:pt idx="8">
                        <c:v>0.41666666666666669</c:v>
                      </c:pt>
                    </c:numCache>
                  </c:numRef>
                </c:val>
                <c:extLst>
                  <c:ext xmlns:c16="http://schemas.microsoft.com/office/drawing/2014/chart" uri="{C3380CC4-5D6E-409C-BE32-E72D297353CC}">
                    <c16:uniqueId val="{00000001-AE18-4611-AD1A-E52DACC6479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'7'!$E$165</c15:sqref>
                        </c15:formulaRef>
                      </c:ext>
                    </c:extLst>
                    <c:strCache>
                      <c:ptCount val="1"/>
                      <c:pt idx="0">
                        <c:v>East Midlands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'7'!$A$166:$A$174</c15:sqref>
                        </c15:formulaRef>
                      </c:ext>
                    </c:extLst>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strRef>
                </c:cat>
                <c:val>
                  <c:numRef>
                    <c:extLst xmlns:c15="http://schemas.microsoft.com/office/drawing/2012/chart">
                      <c:ext xmlns:c15="http://schemas.microsoft.com/office/drawing/2012/chart" uri="{02D57815-91ED-43cb-92C2-25804820EDAC}">
                        <c15:formulaRef>
                          <c15:sqref>'7'!$E$166:$E$174</c15:sqref>
                        </c15:formulaRef>
                      </c:ext>
                    </c:extLst>
                    <c:numCache>
                      <c:formatCode>0%</c:formatCode>
                      <c:ptCount val="9"/>
                      <c:pt idx="0">
                        <c:v>0.34941329856584091</c:v>
                      </c:pt>
                      <c:pt idx="1">
                        <c:v>0.40677966101694918</c:v>
                      </c:pt>
                      <c:pt idx="2">
                        <c:v>0.55410691003911339</c:v>
                      </c:pt>
                      <c:pt idx="3">
                        <c:v>0.64667535853976532</c:v>
                      </c:pt>
                      <c:pt idx="4">
                        <c:v>0.49413298565840941</c:v>
                      </c:pt>
                      <c:pt idx="5">
                        <c:v>0.39374185136897</c:v>
                      </c:pt>
                      <c:pt idx="6">
                        <c:v>0.1864406779661017</c:v>
                      </c:pt>
                      <c:pt idx="7">
                        <c:v>0.29595827900912647</c:v>
                      </c:pt>
                      <c:pt idx="8">
                        <c:v>0.32073011734028684</c:v>
                      </c:pt>
                    </c:numCache>
                  </c:numRef>
                </c:val>
                <c:extLst xmlns:c15="http://schemas.microsoft.com/office/drawing/2012/chart">
                  <c:ext xmlns:c16="http://schemas.microsoft.com/office/drawing/2014/chart" uri="{C3380CC4-5D6E-409C-BE32-E72D297353CC}">
                    <c16:uniqueId val="{00000004-AE18-4611-AD1A-E52DACC6479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'7'!$F$165</c15:sqref>
                        </c15:formulaRef>
                      </c:ext>
                    </c:extLst>
                    <c:strCache>
                      <c:ptCount val="1"/>
                      <c:pt idx="0">
                        <c:v>West Midlands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'7'!$A$166:$A$174</c15:sqref>
                        </c15:formulaRef>
                      </c:ext>
                    </c:extLst>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strRef>
                </c:cat>
                <c:val>
                  <c:numRef>
                    <c:extLst xmlns:c15="http://schemas.microsoft.com/office/drawing/2012/chart">
                      <c:ext xmlns:c15="http://schemas.microsoft.com/office/drawing/2012/chart" uri="{02D57815-91ED-43cb-92C2-25804820EDAC}">
                        <c15:formulaRef>
                          <c15:sqref>'7'!$F$166:$F$174</c15:sqref>
                        </c15:formulaRef>
                      </c:ext>
                    </c:extLst>
                    <c:numCache>
                      <c:formatCode>0%</c:formatCode>
                      <c:ptCount val="9"/>
                      <c:pt idx="0">
                        <c:v>0.35390946502057613</c:v>
                      </c:pt>
                      <c:pt idx="1">
                        <c:v>0.31275720164609055</c:v>
                      </c:pt>
                      <c:pt idx="2">
                        <c:v>0.5576131687242798</c:v>
                      </c:pt>
                      <c:pt idx="3">
                        <c:v>0.61111111111111116</c:v>
                      </c:pt>
                      <c:pt idx="4">
                        <c:v>0.52469135802469136</c:v>
                      </c:pt>
                      <c:pt idx="5">
                        <c:v>0.4279835390946502</c:v>
                      </c:pt>
                      <c:pt idx="6">
                        <c:v>0.18930041152263374</c:v>
                      </c:pt>
                      <c:pt idx="7">
                        <c:v>0.30452674897119342</c:v>
                      </c:pt>
                      <c:pt idx="8">
                        <c:v>0.38271604938271603</c:v>
                      </c:pt>
                    </c:numCache>
                  </c:numRef>
                </c:val>
                <c:extLst xmlns:c15="http://schemas.microsoft.com/office/drawing/2012/chart">
                  <c:ext xmlns:c16="http://schemas.microsoft.com/office/drawing/2014/chart" uri="{C3380CC4-5D6E-409C-BE32-E72D297353CC}">
                    <c16:uniqueId val="{00000005-AE18-4611-AD1A-E52DACC6479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'7'!$I$165</c15:sqref>
                        </c15:formulaRef>
                      </c:ext>
                    </c:extLst>
                    <c:strCache>
                      <c:ptCount val="1"/>
                      <c:pt idx="0">
                        <c:v>East of England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'7'!$A$166:$A$174</c15:sqref>
                        </c15:formulaRef>
                      </c:ext>
                    </c:extLst>
                    <c:strCache>
                      <c:ptCount val="9"/>
                      <c:pt idx="0">
                        <c:v>Schools in need of support</c:v>
                      </c:pt>
                      <c:pt idx="1">
                        <c:v>Children/grandchild attend</c:v>
                      </c:pt>
                      <c:pt idx="2">
                        <c:v>Serving my community</c:v>
                      </c:pt>
                      <c:pt idx="3">
                        <c:v>Making a difference for children</c:v>
                      </c:pt>
                      <c:pt idx="4">
                        <c:v>Interest in education</c:v>
                      </c:pt>
                      <c:pt idx="5">
                        <c:v>Work/worked in education</c:v>
                      </c:pt>
                      <c:pt idx="6">
                        <c:v>To develop skills for my professional life </c:v>
                      </c:pt>
                      <c:pt idx="7">
                        <c:v>I was asked to join</c:v>
                      </c:pt>
                      <c:pt idx="8">
                        <c:v>Interest in governance</c:v>
                      </c:pt>
                    </c:strCache>
                  </c:strRef>
                </c:cat>
                <c:val>
                  <c:numRef>
                    <c:extLst xmlns:c15="http://schemas.microsoft.com/office/drawing/2012/chart">
                      <c:ext xmlns:c15="http://schemas.microsoft.com/office/drawing/2012/chart" uri="{02D57815-91ED-43cb-92C2-25804820EDAC}">
                        <c15:formulaRef>
                          <c15:sqref>'7'!$I$166:$I$174</c15:sqref>
                        </c15:formulaRef>
                      </c:ext>
                    </c:extLst>
                    <c:numCache>
                      <c:formatCode>0%</c:formatCode>
                      <c:ptCount val="9"/>
                      <c:pt idx="0">
                        <c:v>0.33483146067415731</c:v>
                      </c:pt>
                      <c:pt idx="1">
                        <c:v>0.33932584269662919</c:v>
                      </c:pt>
                      <c:pt idx="2">
                        <c:v>0.55505617977528088</c:v>
                      </c:pt>
                      <c:pt idx="3">
                        <c:v>0.54157303370786514</c:v>
                      </c:pt>
                      <c:pt idx="4">
                        <c:v>0.4943820224719101</c:v>
                      </c:pt>
                      <c:pt idx="5">
                        <c:v>0.36404494382022473</c:v>
                      </c:pt>
                      <c:pt idx="6">
                        <c:v>0.15056179775280898</c:v>
                      </c:pt>
                      <c:pt idx="7">
                        <c:v>0.35730337078651686</c:v>
                      </c:pt>
                      <c:pt idx="8">
                        <c:v>0.28539325842696628</c:v>
                      </c:pt>
                    </c:numCache>
                  </c:numRef>
                </c:val>
                <c:extLst xmlns:c15="http://schemas.microsoft.com/office/drawing/2012/chart">
                  <c:ext xmlns:c16="http://schemas.microsoft.com/office/drawing/2014/chart" uri="{C3380CC4-5D6E-409C-BE32-E72D297353CC}">
                    <c16:uniqueId val="{00000008-AE18-4611-AD1A-E52DACC64793}"/>
                  </c:ext>
                </c:extLst>
              </c15:ser>
            </c15:filteredBarSeries>
          </c:ext>
        </c:extLst>
      </c:barChart>
      <c:catAx>
        <c:axId val="651774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crossAx val="651774592"/>
        <c:crosses val="autoZero"/>
        <c:auto val="1"/>
        <c:lblAlgn val="ctr"/>
        <c:lblOffset val="100"/>
        <c:noMultiLvlLbl val="0"/>
      </c:catAx>
      <c:valAx>
        <c:axId val="651774592"/>
        <c:scaling>
          <c:orientation val="minMax"/>
        </c:scaling>
        <c:delete val="1"/>
        <c:axPos val="b"/>
        <c:numFmt formatCode="0%" sourceLinked="1"/>
        <c:majorTickMark val="none"/>
        <c:minorTickMark val="none"/>
        <c:tickLblPos val="nextTo"/>
        <c:crossAx val="651774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847E15B-E005-481D-A52D-6367BABCBF71}" type="datetimeFigureOut">
              <a:rPr lang="en-GB" smtClean="0"/>
              <a:pPr/>
              <a:t>28/09/2020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F88187-8510-41BB-87DE-20132009C6D0}" type="slidenum">
              <a:rPr lang="en-GB" smtClean="0"/>
              <a:pPr/>
              <a:t>‹#›</a:t>
            </a:fld>
            <a:endParaRPr lang="en-GB"/>
          </a:p>
        </p:txBody>
      </p:sp>
    </p:spTree>
    <p:extLst>
      <p:ext uri="{BB962C8B-B14F-4D97-AF65-F5344CB8AC3E}">
        <p14:creationId xmlns:p14="http://schemas.microsoft.com/office/powerpoint/2010/main" val="2631569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32AAC72-47D2-4B97-8C81-BE96C51CBE94}" type="datetimeFigureOut">
              <a:rPr lang="en-GB" smtClean="0"/>
              <a:pPr/>
              <a:t>28/09/2020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CB0FAE-04C9-4267-B719-DB4BD9BA42C8}" type="slidenum">
              <a:rPr lang="en-GB" smtClean="0"/>
              <a:pPr/>
              <a:t>‹#›</a:t>
            </a:fld>
            <a:endParaRPr lang="en-GB"/>
          </a:p>
        </p:txBody>
      </p:sp>
    </p:spTree>
    <p:extLst>
      <p:ext uri="{BB962C8B-B14F-4D97-AF65-F5344CB8AC3E}">
        <p14:creationId xmlns:p14="http://schemas.microsoft.com/office/powerpoint/2010/main" val="12150677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6888C9"/>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Leadership and staffing (released 10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Finance and funding (released 10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Governance volunteers (released 17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Governance practice (released 17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Multi academy trust governance (released w/c 21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Pupils, communities and accountability (released w/c 28 September)</a:t>
            </a:r>
            <a:endParaRPr lang="en-US" b="0" i="0" dirty="0">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2</a:t>
            </a:fld>
            <a:endParaRPr lang="en-GB"/>
          </a:p>
        </p:txBody>
      </p:sp>
    </p:spTree>
    <p:extLst>
      <p:ext uri="{BB962C8B-B14F-4D97-AF65-F5344CB8AC3E}">
        <p14:creationId xmlns:p14="http://schemas.microsoft.com/office/powerpoint/2010/main" val="415307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200" b="1" dirty="0">
                <a:latin typeface="Calibri Light" panose="020F0302020204030204" pitchFamily="34" charset="0"/>
                <a:ea typeface="Calibri" panose="020F0502020204030204" pitchFamily="34" charset="0"/>
                <a:cs typeface="Times New Roman" panose="02020603050405020304" pitchFamily="18" charset="0"/>
              </a:rPr>
              <a:t>Over nine in 10 governors/trustees surveyed reported that they had undertaken some form of training or development for their governance role (93%). </a:t>
            </a:r>
            <a:endParaRPr lang="en-US" sz="1200" dirty="0">
              <a:latin typeface="Calibri Light" panose="020F0302020204030204" pitchFamily="34" charset="0"/>
              <a:ea typeface="Calibri" panose="020F0502020204030204" pitchFamily="34" charset="0"/>
              <a:cs typeface="Times New Roman" panose="02020603050405020304" pitchFamily="18" charset="0"/>
            </a:endParaRPr>
          </a:p>
          <a:p>
            <a:r>
              <a:rPr lang="en-US" dirty="0">
                <a:latin typeface="Calibri Light" panose="020F0302020204030204" pitchFamily="34" charset="0"/>
                <a:ea typeface="Calibri" panose="020F0502020204030204" pitchFamily="34" charset="0"/>
                <a:cs typeface="Times New Roman" panose="02020603050405020304" pitchFamily="18" charset="0"/>
              </a:rPr>
              <a:t>This applied to 93% of respondents in NW, 94% in NW and 93% in Y&amp;H</a:t>
            </a:r>
          </a:p>
          <a:p>
            <a:pPr marL="171450" indent="-171450">
              <a:buFont typeface="Arial" panose="020B0604020202020204" pitchFamily="34" charset="0"/>
              <a:buChar char="•"/>
            </a:pPr>
            <a:r>
              <a:rPr lang="en-US" sz="1200" dirty="0">
                <a:latin typeface="Calibri Light" panose="020F0302020204030204" pitchFamily="34" charset="0"/>
                <a:ea typeface="Calibri" panose="020F0502020204030204" pitchFamily="34" charset="0"/>
                <a:cs typeface="Times New Roman" panose="02020603050405020304" pitchFamily="18" charset="0"/>
              </a:rPr>
              <a:t>96% of chairs and vice reported having undertaken some form of training compared with only 88% of those who held no chairing responsibilities on the board. </a:t>
            </a:r>
          </a:p>
          <a:p>
            <a:pPr marL="171450" indent="-171450">
              <a:buFont typeface="Arial" panose="020B0604020202020204" pitchFamily="34" charset="0"/>
              <a:buChar char="•"/>
            </a:pPr>
            <a:r>
              <a:rPr lang="en-US" dirty="0"/>
              <a:t>93% of respondents agreed that relevant high-quality induction training should be mandatory for new governors and trustees, a figure that has remained consistent across the ten years of the annual school governance survey. When first asked in 2011, 90% agreed</a:t>
            </a:r>
          </a:p>
          <a:p>
            <a:pPr marL="171450" indent="-171450">
              <a:buFont typeface="Arial" panose="020B0604020202020204" pitchFamily="34" charset="0"/>
              <a:buChar char="•"/>
            </a:pPr>
            <a:r>
              <a:rPr lang="en-US" dirty="0"/>
              <a:t>Its also worth noting that E-Learning is second most popular form of governance training and development, only preceded by face-to-face training with external providers.</a:t>
            </a:r>
            <a:endParaRPr lang="en-US" sz="1200" dirty="0">
              <a:latin typeface="Calibri Light" panose="020F03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t>Three quarters of governors/trustees surveyed agree that their governance role is manageable around their professional and personal commitments. However, chairs and those in full time employment were less likely to report that it is manageable.</a:t>
            </a:r>
            <a:endParaRPr lang="en-US" sz="1200" dirty="0">
              <a:latin typeface="Calibri Light" panose="020F03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12</a:t>
            </a:fld>
            <a:endParaRPr lang="en-GB"/>
          </a:p>
        </p:txBody>
      </p:sp>
    </p:spTree>
    <p:extLst>
      <p:ext uri="{BB962C8B-B14F-4D97-AF65-F5344CB8AC3E}">
        <p14:creationId xmlns:p14="http://schemas.microsoft.com/office/powerpoint/2010/main" val="276983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All findings are embargoed. Full reports to be sent once they are published.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6888C9"/>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Leadership and staffing (released 10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Finance and funding (released 10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Governance volunteers (released 17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Governance practice (released 17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Multi academy trust governance (released w/c 21 September)</a:t>
            </a:r>
            <a:r>
              <a:rPr lang="en-US" b="0" i="0" dirty="0">
                <a:effectLst/>
                <a:latin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888C9"/>
                </a:solidFill>
                <a:effectLst/>
                <a:latin typeface="Calibri" panose="020F0502020204030204" pitchFamily="34" charset="0"/>
              </a:rPr>
              <a:t>Pupils, communities and accountability (released w/c 28 September)</a:t>
            </a:r>
            <a:endParaRPr lang="en-US" b="0" i="0" dirty="0">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13</a:t>
            </a:fld>
            <a:endParaRPr lang="en-GB"/>
          </a:p>
        </p:txBody>
      </p:sp>
    </p:spTree>
    <p:extLst>
      <p:ext uri="{BB962C8B-B14F-4D97-AF65-F5344CB8AC3E}">
        <p14:creationId xmlns:p14="http://schemas.microsoft.com/office/powerpoint/2010/main" val="23476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3</a:t>
            </a:fld>
            <a:endParaRPr lang="en-GB"/>
          </a:p>
        </p:txBody>
      </p:sp>
    </p:spTree>
    <p:extLst>
      <p:ext uri="{BB962C8B-B14F-4D97-AF65-F5344CB8AC3E}">
        <p14:creationId xmlns:p14="http://schemas.microsoft.com/office/powerpoint/2010/main" val="203585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dirty="0"/>
              <a:t>Nationally, nearly two in five governors and trustees surveyed agree that it is difficult to attract good candidates for senior executive leadership</a:t>
            </a:r>
          </a:p>
          <a:p>
            <a:pPr marL="171450" indent="-171450">
              <a:buFont typeface="Wingdings" panose="05000000000000000000" pitchFamily="2" charset="2"/>
              <a:buChar char="v"/>
            </a:pPr>
            <a:r>
              <a:rPr lang="en-US" dirty="0"/>
              <a:t>There was, in some cases, significant variation in difficulty by region. Respondents from London, the East of England and the South East are almost twice as likely to report that attracting good candidates for teaching posts is difficult compared with respondents from the North East and North West. </a:t>
            </a:r>
          </a:p>
          <a:p>
            <a:pPr marL="171450" indent="-171450">
              <a:buFont typeface="Wingdings" panose="05000000000000000000" pitchFamily="2" charset="2"/>
              <a:buChar char="v"/>
            </a:pPr>
            <a:r>
              <a:rPr lang="en-US" dirty="0"/>
              <a:t>This trend continues to a lesser extent with the recruitment of candidates for SEL positions and other senior staff with London, the East of England and the South East again more likely to report this than those in the north.</a:t>
            </a:r>
          </a:p>
          <a:p>
            <a:pPr marL="171450" indent="-171450">
              <a:buFont typeface="Wingdings" panose="05000000000000000000" pitchFamily="2" charset="2"/>
              <a:buChar char="v"/>
            </a:pPr>
            <a:r>
              <a:rPr lang="en-US" dirty="0"/>
              <a:t>43% of respondents in London agreed it was difficult compared to 41% of respondents from the South East and 37% across the national average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a:t>According to governors/trustees, the key challenges experienced by new senior executive leaders are related to </a:t>
            </a:r>
            <a:r>
              <a:rPr lang="en-US" dirty="0" err="1"/>
              <a:t>organisational</a:t>
            </a:r>
            <a:r>
              <a:rPr lang="en-US" dirty="0"/>
              <a:t> management including staff management, management of strategy and risk, stakeholder engagement and in particular, financial management</a:t>
            </a:r>
          </a:p>
          <a:p>
            <a:pPr marL="171450" indent="-171450">
              <a:buFont typeface="Wingdings" panose="05000000000000000000" pitchFamily="2" charset="2"/>
              <a:buChar char="v"/>
            </a:pPr>
            <a:r>
              <a:rPr lang="en-US" dirty="0"/>
              <a:t>This was a similar picture for teaching posts with 38% of governors/trustees strongly agreeing , over half of respondents in London believe it is difficult to attract high quality candidates for teaching posts (54%), compared to 45% from the South East. </a:t>
            </a:r>
          </a:p>
          <a:p>
            <a:pPr marL="171450" indent="-171450">
              <a:buFont typeface="Wingdings" panose="05000000000000000000" pitchFamily="2" charset="2"/>
              <a:buChar char="v"/>
            </a:pPr>
            <a:r>
              <a:rPr lang="en-US" dirty="0"/>
              <a:t>Though these figures illustrate that staff recruitment at all levels is difficult for a substantial proportion of those governing, these figures mark an improvement across the last five years</a:t>
            </a:r>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5</a:t>
            </a:fld>
            <a:endParaRPr lang="en-GB"/>
          </a:p>
        </p:txBody>
      </p:sp>
    </p:spTree>
    <p:extLst>
      <p:ext uri="{BB962C8B-B14F-4D97-AF65-F5344CB8AC3E}">
        <p14:creationId xmlns:p14="http://schemas.microsoft.com/office/powerpoint/2010/main" val="328018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Wingdings" panose="05000000000000000000" pitchFamily="2" charset="2"/>
              <a:buChar char="v"/>
            </a:pPr>
            <a:r>
              <a:rPr lang="en-US" dirty="0"/>
              <a:t>Governors/trustees believe that the most important factors influencing the recruitment and retention of quality staff are workplace culture (65%), followed by school or trust reputation (53%), managing workload and wellbeing (45%), and continuing professional development and opportunities for professional growth (43%).</a:t>
            </a:r>
          </a:p>
          <a:p>
            <a:pPr marL="171450" indent="-171450">
              <a:buFont typeface="Wingdings" panose="05000000000000000000" pitchFamily="2" charset="2"/>
              <a:buChar char="v"/>
            </a:pPr>
            <a:r>
              <a:rPr lang="en-US" dirty="0"/>
              <a:t>A higher proportion of London respondents were likely to believe that ‘offering competitive pay and benefits’ and ‘opportunities for advance within the school or trust’ than the South East or the national picture. </a:t>
            </a:r>
          </a:p>
          <a:p>
            <a:pPr>
              <a:buFont typeface="Wingdings" panose="05000000000000000000" pitchFamily="2" charset="2"/>
              <a:buChar char="v"/>
            </a:pPr>
            <a:r>
              <a:rPr lang="en-GB" sz="1200" b="1" i="0" u="none" strike="noStrike" dirty="0">
                <a:solidFill>
                  <a:srgbClr val="000000"/>
                </a:solidFill>
                <a:effectLst/>
                <a:latin typeface="Calibri Light" panose="020F0302020204030204" pitchFamily="34" charset="0"/>
              </a:rPr>
              <a:t>Nationally, 71% of respondents reported that their board systematically monitors and addresses staff workload and wellbeing concerns</a:t>
            </a:r>
          </a:p>
          <a:p>
            <a:r>
              <a:rPr lang="en-US" sz="1200" dirty="0">
                <a:latin typeface="Calibri Light" panose="020F0302020204030204" pitchFamily="34" charset="0"/>
                <a:cs typeface="Calibri Light" panose="020F0302020204030204" pitchFamily="34" charset="0"/>
              </a:rPr>
              <a:t>81% of chairs of governing boards report that their board monitors and addresses staff workload and wellbeing while only 61% of those in non-chairing roles report the same. Concerningly, only 49% of staff governors reported the same. </a:t>
            </a:r>
            <a:br>
              <a:rPr lang="en-US" sz="1200" dirty="0">
                <a:latin typeface="Calibri Light" panose="020F0302020204030204" pitchFamily="34" charset="0"/>
                <a:cs typeface="Calibri Light" panose="020F0302020204030204" pitchFamily="34" charset="0"/>
              </a:rPr>
            </a:br>
            <a:endParaRPr lang="en-GB" sz="1200" dirty="0">
              <a:latin typeface="Calibri Light" panose="020F0302020204030204" pitchFamily="34" charset="0"/>
              <a:cs typeface="Calibri Light" panose="020F0302020204030204" pitchFamily="34" charset="0"/>
            </a:endParaRPr>
          </a:p>
          <a:p>
            <a:pPr>
              <a:buFont typeface="Wingdings" panose="05000000000000000000" pitchFamily="2" charset="2"/>
              <a:buChar char="v"/>
            </a:pPr>
            <a:r>
              <a:rPr lang="en-GB" sz="1200" b="1" dirty="0">
                <a:latin typeface="Calibri Light" panose="020F0302020204030204" pitchFamily="34" charset="0"/>
                <a:ea typeface="Calibri" panose="020F0502020204030204" pitchFamily="34" charset="0"/>
              </a:rPr>
              <a:t>Too few boards are engaging with staff when conducting stakeholder engagement</a:t>
            </a:r>
          </a:p>
          <a:p>
            <a:pPr>
              <a:buFont typeface="Arial" panose="020B0604020202020204" pitchFamily="34" charset="0"/>
              <a:buChar char="•"/>
            </a:pPr>
            <a:r>
              <a:rPr lang="en-GB" sz="1200" dirty="0">
                <a:effectLst/>
                <a:latin typeface="Calibri Light" panose="020F0302020204030204" pitchFamily="34" charset="0"/>
                <a:ea typeface="Calibri" panose="020F0502020204030204" pitchFamily="34" charset="0"/>
              </a:rPr>
              <a:t>26% of governors/trustees did not report using any methods of engaging with staff within their school or trust in the past 12 months. </a:t>
            </a:r>
          </a:p>
          <a:p>
            <a:pPr>
              <a:buFont typeface="Arial" panose="020B0604020202020204" pitchFamily="34" charset="0"/>
              <a:buChar char="•"/>
            </a:pPr>
            <a:r>
              <a:rPr lang="en-GB" sz="1200" dirty="0">
                <a:effectLst/>
                <a:latin typeface="Calibri Light" panose="020F0302020204030204" pitchFamily="34" charset="0"/>
                <a:ea typeface="Calibri" panose="020F0502020204030204" pitchFamily="34" charset="0"/>
              </a:rPr>
              <a:t>Those that did engage reported monitoring results of staff surveys (70%) or holding staff consultation (27%).</a:t>
            </a:r>
          </a:p>
          <a:p>
            <a:r>
              <a:rPr lang="en-US" dirty="0"/>
              <a:t>similar proportion in London (71%) and in the South East (75%) that their board monitored staff workload and wellbeing.</a:t>
            </a:r>
          </a:p>
          <a:p>
            <a:endParaRPr lang="en-US" dirty="0"/>
          </a:p>
          <a:p>
            <a:r>
              <a:rPr lang="en-US" dirty="0"/>
              <a:t>16% of those without chairing responsibilities reported that their board does not monitor these issues at all, a higher proportion admitted that they do not know if their board does this (23%) suggesting that chairs have a greater awareness of these issues in their school than others on the board.</a:t>
            </a:r>
          </a:p>
          <a:p>
            <a:r>
              <a:rPr lang="en-US" sz="1200" dirty="0"/>
              <a:t>Staff governors were much less likely to report that their board monitors and addresses the workload and wellbeing of staff members in their school/trust; less than half of staff governors reported that this (49%) which implies that some governors and trustees are overconfident in their ability to monitor and address workload and wellbeing issues and/or struggle to communicate what initiatives are being used with staff. </a:t>
            </a:r>
            <a:endParaRPr lang="en-GB" sz="1200" dirty="0"/>
          </a:p>
          <a:p>
            <a:pPr>
              <a:buFont typeface="Arial" panose="020B0604020202020204" pitchFamily="34" charset="0"/>
              <a:buChar char="•"/>
            </a:pPr>
            <a:endParaRPr lang="en-GB" sz="1200" dirty="0">
              <a:effectLst/>
              <a:latin typeface="Calibri Light" panose="020F03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6</a:t>
            </a:fld>
            <a:endParaRPr lang="en-GB"/>
          </a:p>
        </p:txBody>
      </p:sp>
    </p:spTree>
    <p:extLst>
      <p:ext uri="{BB962C8B-B14F-4D97-AF65-F5344CB8AC3E}">
        <p14:creationId xmlns:p14="http://schemas.microsoft.com/office/powerpoint/2010/main" val="210358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Wingdings" panose="05000000000000000000" pitchFamily="2" charset="2"/>
              <a:buChar char="v"/>
            </a:pPr>
            <a:r>
              <a:rPr lang="en-US" dirty="0"/>
              <a:t>Overall, the view is that Additional funding announced in 2019 will not solve all the issues faced by governing boards but it is still progress. Nearly half (48%) said the funding will make a difference, while just under a third (31%) said the funding is unlikely to make a difference.</a:t>
            </a:r>
          </a:p>
          <a:p>
            <a:pPr>
              <a:buFont typeface="Wingdings" panose="05000000000000000000" pitchFamily="2" charset="2"/>
              <a:buChar char="v"/>
            </a:pPr>
            <a:r>
              <a:rPr lang="en-US" dirty="0"/>
              <a:t>There was a mixed response to whether governors and trustees feel the announced additional funding would make a difference. </a:t>
            </a:r>
            <a:endParaRPr lang="en-US" sz="1200" b="1" dirty="0">
              <a:latin typeface="Calibri Light" panose="020F0302020204030204" pitchFamily="34" charset="0"/>
              <a:ea typeface="Calibri" panose="020F0502020204030204" pitchFamily="34" charset="0"/>
            </a:endParaRPr>
          </a:p>
          <a:p>
            <a:pPr>
              <a:buFont typeface="Wingdings" panose="05000000000000000000" pitchFamily="2" charset="2"/>
              <a:buChar char="v"/>
            </a:pPr>
            <a:r>
              <a:rPr lang="en-US" sz="1200" b="1" dirty="0">
                <a:latin typeface="Calibri Light" panose="020F0302020204030204" pitchFamily="34" charset="0"/>
                <a:ea typeface="Calibri" panose="020F0502020204030204" pitchFamily="34" charset="0"/>
              </a:rPr>
              <a:t>Just under half of those governing (48%) believe that that the additional £7 billion funding to the school sector will enable their school or trust to meet the needs of their </a:t>
            </a:r>
            <a:r>
              <a:rPr lang="en-US" sz="1200" b="1" dirty="0" err="1">
                <a:latin typeface="Calibri Light" panose="020F0302020204030204" pitchFamily="34" charset="0"/>
                <a:ea typeface="Calibri" panose="020F0502020204030204" pitchFamily="34" charset="0"/>
              </a:rPr>
              <a:t>organisation’s</a:t>
            </a:r>
            <a:r>
              <a:rPr lang="en-US" sz="1200" b="1" dirty="0">
                <a:latin typeface="Calibri Light" panose="020F0302020204030204" pitchFamily="34" charset="0"/>
                <a:ea typeface="Calibri" panose="020F0502020204030204" pitchFamily="34" charset="0"/>
              </a:rPr>
              <a:t> pupils. </a:t>
            </a:r>
            <a:endParaRPr lang="en-GB" sz="1200" b="1" dirty="0">
              <a:latin typeface="Calibri Light" panose="020F0302020204030204" pitchFamily="34" charset="0"/>
              <a:ea typeface="Calibri" panose="020F0502020204030204" pitchFamily="34" charset="0"/>
            </a:endParaRPr>
          </a:p>
          <a:p>
            <a:pPr>
              <a:buFont typeface="Wingdings" panose="05000000000000000000" pitchFamily="2" charset="2"/>
              <a:buChar char="v"/>
            </a:pPr>
            <a:r>
              <a:rPr lang="en-GB" sz="1200" dirty="0">
                <a:latin typeface="Calibri Light" panose="020F0302020204030204" pitchFamily="34" charset="0"/>
                <a:ea typeface="Calibri" panose="020F0502020204030204" pitchFamily="34" charset="0"/>
              </a:rPr>
              <a:t>Respondents in the South East, and particularly London, were more likely to disagree, with London in particular having the lowest percentage (39%) of respondents saying it was somewhat or very likely to enable them to meet the needs of their pupils.   </a:t>
            </a:r>
          </a:p>
          <a:p>
            <a:pPr>
              <a:buFont typeface="Wingdings" panose="05000000000000000000" pitchFamily="2" charset="2"/>
              <a:buChar char="v"/>
            </a:pPr>
            <a:r>
              <a:rPr lang="en-US" dirty="0"/>
              <a:t>So a higher proportion of those governing in regions further north report that the additional funding is ‘somewhat or very likely’ to have a positive effect compared with those governing schools in the south.</a:t>
            </a:r>
          </a:p>
          <a:p>
            <a:pPr>
              <a:buFont typeface="Wingdings" panose="05000000000000000000" pitchFamily="2" charset="2"/>
              <a:buChar char="v"/>
            </a:pPr>
            <a:r>
              <a:rPr lang="en-US" sz="1200" dirty="0">
                <a:latin typeface="Calibri Light" panose="020F0302020204030204" pitchFamily="34" charset="0"/>
                <a:ea typeface="Calibri" panose="020F0502020204030204" pitchFamily="34" charset="0"/>
              </a:rPr>
              <a:t>Overall, t</a:t>
            </a:r>
            <a:r>
              <a:rPr lang="en-US" dirty="0"/>
              <a:t>here are signs of increased optimism with 63% of respondents expecting their school or trust to be in a position to balance the budget in 2020/21 compared with only 49% of respondents in 2019. </a:t>
            </a:r>
          </a:p>
          <a:p>
            <a:pPr>
              <a:buFont typeface="Wingdings" panose="05000000000000000000" pitchFamily="2" charset="2"/>
              <a:buChar char="v"/>
            </a:pPr>
            <a:r>
              <a:rPr lang="en-GB" sz="1200" dirty="0">
                <a:latin typeface="Calibri Light" panose="020F0302020204030204" pitchFamily="34" charset="0"/>
                <a:ea typeface="Calibri" panose="020F0502020204030204" pitchFamily="34" charset="0"/>
              </a:rPr>
              <a:t>In terms of financial position, 52% of NW respondents said they were balancing income and expenditure, compared to 53% from NE and 51% of Y&amp;H respondents compared to 50% nationally. </a:t>
            </a:r>
          </a:p>
          <a:p>
            <a:pPr>
              <a:buFont typeface="Wingdings" panose="05000000000000000000" pitchFamily="2" charset="2"/>
              <a:buChar char="v"/>
            </a:pPr>
            <a:r>
              <a:rPr lang="en-GB" sz="1200" dirty="0">
                <a:latin typeface="Calibri Light" panose="020F0302020204030204" pitchFamily="34" charset="0"/>
                <a:ea typeface="Calibri" panose="020F0502020204030204" pitchFamily="34" charset="0"/>
              </a:rPr>
              <a:t>13% of NE respondents said they had an in-year deficit/drawing on reserves (the lowest of any region), compared to 26% in the NW and 25% of Y&amp;H, compared to 28% nationally. </a:t>
            </a:r>
          </a:p>
        </p:txBody>
      </p:sp>
      <p:sp>
        <p:nvSpPr>
          <p:cNvPr id="4" name="Slide Number Placeholder 3"/>
          <p:cNvSpPr>
            <a:spLocks noGrp="1"/>
          </p:cNvSpPr>
          <p:nvPr>
            <p:ph type="sldNum" sz="quarter" idx="5"/>
          </p:nvPr>
        </p:nvSpPr>
        <p:spPr/>
        <p:txBody>
          <a:bodyPr/>
          <a:lstStyle/>
          <a:p>
            <a:fld id="{5ACB0FAE-04C9-4267-B719-DB4BD9BA42C8}" type="slidenum">
              <a:rPr lang="en-GB" smtClean="0"/>
              <a:pPr/>
              <a:t>7</a:t>
            </a:fld>
            <a:endParaRPr lang="en-GB"/>
          </a:p>
        </p:txBody>
      </p:sp>
    </p:spTree>
    <p:extLst>
      <p:ext uri="{BB962C8B-B14F-4D97-AF65-F5344CB8AC3E}">
        <p14:creationId xmlns:p14="http://schemas.microsoft.com/office/powerpoint/2010/main" val="383878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asked what actions their school or trust has taken because of financial constraints, the most common measures undertaken according to governors and trustees were: 1. Reducing the number of support staff (67%) 2. Reducing spend on buildings and maintenance (50%) 3. Reducing the number of teaching staff (32%) 4. Reducing extra-curricular activities (25%) 5. Asking for parental contributions (21%) 6. Reducing class sizes (20%) 7. Reducing support for pupils with SEND (14%). </a:t>
            </a:r>
          </a:p>
          <a:p>
            <a:endParaRPr lang="en-US" dirty="0"/>
          </a:p>
          <a:p>
            <a:r>
              <a:rPr lang="en-US" dirty="0"/>
              <a:t>We can see there are some variations in terms of the financial constraints that those governing in different regions are reporting;</a:t>
            </a:r>
          </a:p>
          <a:p>
            <a:pPr marL="171450" indent="-171450">
              <a:buFont typeface="Arial" panose="020B0604020202020204" pitchFamily="34" charset="0"/>
              <a:buChar char="•"/>
            </a:pPr>
            <a:r>
              <a:rPr lang="en-US" dirty="0"/>
              <a:t>More respondents in Y&amp;H reported reducing number of support and teaching staff, increasing class size and reducing subjects on offer compared with the national average</a:t>
            </a:r>
          </a:p>
          <a:p>
            <a:pPr marL="171450" indent="-171450">
              <a:buFont typeface="Arial" panose="020B0604020202020204" pitchFamily="34" charset="0"/>
              <a:buChar char="•"/>
            </a:pPr>
            <a:r>
              <a:rPr lang="en-US" dirty="0"/>
              <a:t>More respondents in NE reported reducing teaching staff, increasing class size, and reducing qualifications on offer than the national average</a:t>
            </a:r>
          </a:p>
          <a:p>
            <a:pPr marL="171450" indent="-171450">
              <a:buFont typeface="Arial" panose="020B0604020202020204" pitchFamily="34" charset="0"/>
              <a:buChar char="•"/>
            </a:pPr>
            <a:r>
              <a:rPr lang="en-US" dirty="0"/>
              <a:t>More respondents in the NW reported withholding pay increments for staff, reducing spend on buildings and maintenance than the national average.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8</a:t>
            </a:fld>
            <a:endParaRPr lang="en-GB"/>
          </a:p>
        </p:txBody>
      </p:sp>
    </p:spTree>
    <p:extLst>
      <p:ext uri="{BB962C8B-B14F-4D97-AF65-F5344CB8AC3E}">
        <p14:creationId xmlns:p14="http://schemas.microsoft.com/office/powerpoint/2010/main" val="39843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buFont typeface="Wingdings" panose="05000000000000000000" pitchFamily="2" charset="2"/>
              <a:buChar char="v"/>
            </a:pPr>
            <a:r>
              <a:rPr lang="en-US" dirty="0"/>
              <a:t>Governing boards have little ethnic diversity, much less than the school communities they serve</a:t>
            </a:r>
          </a:p>
          <a:p>
            <a:pPr>
              <a:spcAft>
                <a:spcPts val="800"/>
              </a:spcAft>
              <a:buFont typeface="Wingdings" panose="05000000000000000000" pitchFamily="2" charset="2"/>
              <a:buChar char="v"/>
            </a:pPr>
            <a:r>
              <a:rPr lang="en-US" dirty="0"/>
              <a:t>The demographic makeup of governors and trustees did also vary by region, most significantly in London where overall 17% of governors and trustees are Black, Asian and other minority ethnicities. In comparison, overall Black, Asian and other minority ethnicities were underrepresented particularly in the North West (3%), South West (2%) and North East (1%).</a:t>
            </a:r>
          </a:p>
          <a:p>
            <a:pPr>
              <a:spcAft>
                <a:spcPts val="800"/>
              </a:spcAft>
              <a:buFont typeface="Wingdings" panose="05000000000000000000" pitchFamily="2" charset="2"/>
              <a:buChar char="v"/>
            </a:pPr>
            <a:r>
              <a:rPr lang="en-US" sz="1200" dirty="0">
                <a:latin typeface="Calibri Light" panose="020F0302020204030204" pitchFamily="34" charset="0"/>
                <a:ea typeface="Calibri" panose="020F0502020204030204" pitchFamily="34" charset="0"/>
              </a:rPr>
              <a:t>Governors/trustees from Black, Asian and other ethnic minority backgrounds were also more likely</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Light" panose="020F0302020204030204" pitchFamily="34" charset="0"/>
                <a:ea typeface="Calibri" panose="020F0502020204030204" pitchFamily="34" charset="0"/>
              </a:rPr>
              <a:t>to be new recruits to school governance comprising of 9% of all respondents recruited in the last two years.</a:t>
            </a:r>
            <a:r>
              <a:rPr lang="en-US" sz="1200" u="sng" dirty="0">
                <a:latin typeface="Calibri Light" panose="020F0302020204030204" pitchFamily="34" charset="0"/>
                <a:ea typeface="Calibri" panose="020F0502020204030204" pitchFamily="34" charset="0"/>
              </a:rPr>
              <a:t> </a:t>
            </a:r>
          </a:p>
          <a:p>
            <a:pPr>
              <a:spcAft>
                <a:spcPts val="800"/>
              </a:spcAft>
              <a:buFont typeface="Wingdings" panose="05000000000000000000" pitchFamily="2" charset="2"/>
              <a:buChar char="v"/>
            </a:pPr>
            <a:r>
              <a:rPr lang="en-US" dirty="0"/>
              <a:t>Young people remain underrepresented in school governance with only one in 10 governors and trustees surveyed reporting that they are under 40 (11%) and an even smaller proportion reporting being under 30 (2%). </a:t>
            </a:r>
          </a:p>
          <a:p>
            <a:pPr>
              <a:spcAft>
                <a:spcPts val="800"/>
              </a:spcAft>
              <a:buFont typeface="Wingdings" panose="05000000000000000000" pitchFamily="2" charset="2"/>
              <a:buChar char="v"/>
            </a:pPr>
            <a:r>
              <a:rPr lang="en-US" dirty="0"/>
              <a:t>This means that there were a higher proportion of governors/ trustees aged 70 and over (14%) than were aged under 40, signaling that most of the volunteers who are contributing to the decisions made by boards do not have a recent experience of the education system or of what it is like to be a young person in today’s world.</a:t>
            </a:r>
          </a:p>
          <a:p>
            <a:pPr>
              <a:spcAft>
                <a:spcPts val="800"/>
              </a:spcAft>
              <a:buFont typeface="Wingdings" panose="05000000000000000000" pitchFamily="2" charset="2"/>
              <a:buChar char="v"/>
            </a:pPr>
            <a:r>
              <a:rPr lang="en-US" dirty="0"/>
              <a:t>Meanwhile, the bulk of governors/trustees who took part in the survey were aged between 40 to 49 years (24%), 50 to 59 years (24%) or 60 to 69 years (26%). 32% of new volunteers (within the past year) are aged under 40. </a:t>
            </a:r>
            <a:endParaRPr lang="en-US" sz="1200" u="sng" dirty="0">
              <a:latin typeface="Calibri Light" panose="020F0302020204030204" pitchFamily="34" charset="0"/>
              <a:ea typeface="Calibri" panose="020F0502020204030204" pitchFamily="34" charset="0"/>
            </a:endParaRPr>
          </a:p>
          <a:p>
            <a:pPr>
              <a:spcAft>
                <a:spcPts val="800"/>
              </a:spcAft>
              <a:buFont typeface="Wingdings" panose="05000000000000000000" pitchFamily="2" charset="2"/>
              <a:buChar char="v"/>
            </a:pPr>
            <a:r>
              <a:rPr lang="en-US" sz="1200" dirty="0">
                <a:latin typeface="Calibri Light" panose="020F0302020204030204" pitchFamily="34" charset="0"/>
                <a:ea typeface="Calibri" panose="020F0502020204030204" pitchFamily="34" charset="0"/>
              </a:rPr>
              <a:t>A third of governors/trustees recruited within the last two years were under 40 (30%)</a:t>
            </a:r>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9</a:t>
            </a:fld>
            <a:endParaRPr lang="en-GB"/>
          </a:p>
        </p:txBody>
      </p:sp>
    </p:spTree>
    <p:extLst>
      <p:ext uri="{BB962C8B-B14F-4D97-AF65-F5344CB8AC3E}">
        <p14:creationId xmlns:p14="http://schemas.microsoft.com/office/powerpoint/2010/main" val="231649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b="1" dirty="0">
                <a:latin typeface="Calibri Light" panose="020F0302020204030204" pitchFamily="34" charset="0"/>
                <a:cs typeface="Calibri Light" panose="020F0302020204030204" pitchFamily="34" charset="0"/>
              </a:rPr>
              <a:t>Nationally, it appears recruiting to governing boards is becoming a more difficult task</a:t>
            </a:r>
          </a:p>
          <a:p>
            <a:pPr>
              <a:buFont typeface="Wingdings" panose="05000000000000000000" pitchFamily="2" charset="2"/>
              <a:buChar char="v"/>
            </a:pPr>
            <a:r>
              <a:rPr lang="en-US" sz="1200" dirty="0">
                <a:latin typeface="Calibri Light" panose="020F0302020204030204" pitchFamily="34" charset="0"/>
                <a:ea typeface="Calibri" panose="020F0502020204030204" pitchFamily="34" charset="0"/>
                <a:cs typeface="Calibri Light" panose="020F0302020204030204" pitchFamily="34" charset="0"/>
              </a:rPr>
              <a:t>63% of governors/trustees agree that recruiting to their governing board is difficult, a 13% rise in respondents compared with respondents in 2015 suggesting governance recruitment is becoming a more difficult task</a:t>
            </a:r>
          </a:p>
          <a:p>
            <a:pPr>
              <a:buFont typeface="Wingdings" panose="05000000000000000000" pitchFamily="2" charset="2"/>
              <a:buChar char="v"/>
            </a:pPr>
            <a:r>
              <a:rPr lang="en-US" sz="1200" dirty="0">
                <a:latin typeface="Calibri Light" panose="020F0302020204030204" pitchFamily="34" charset="0"/>
                <a:ea typeface="Calibri" panose="020F0502020204030204" pitchFamily="34" charset="0"/>
                <a:cs typeface="Calibri Light" panose="020F0302020204030204" pitchFamily="34" charset="0"/>
              </a:rPr>
              <a:t>But by region, </a:t>
            </a:r>
            <a:r>
              <a:rPr lang="en-US" dirty="0"/>
              <a:t>Governors/trustees of NE schools were more likely to report that board recruitment is difficult with 60% agreeing. This was 61% for NW respondents and 65% for Y&amp;H respondents</a:t>
            </a:r>
          </a:p>
          <a:p>
            <a:pPr>
              <a:buFont typeface="Wingdings" panose="05000000000000000000" pitchFamily="2" charset="2"/>
              <a:buChar char="v"/>
            </a:pPr>
            <a:r>
              <a:rPr lang="en-US" dirty="0"/>
              <a:t>This reinforces the need to continue to raise the profile and understanding of the role among the public, and to provide services which support governing boards in this work </a:t>
            </a:r>
          </a:p>
          <a:p>
            <a:pPr>
              <a:buFont typeface="Wingdings" panose="05000000000000000000" pitchFamily="2" charset="2"/>
              <a:buChar char="v"/>
            </a:pPr>
            <a:r>
              <a:rPr lang="en-US" dirty="0"/>
              <a:t>Recruitment is particularly difficult for those governing alternative provisions/pupil referral units (PRUs) with nearly four in five respondents in these settings agreeing that recruitment is a challenge. </a:t>
            </a:r>
          </a:p>
          <a:p>
            <a:pPr>
              <a:buFont typeface="Wingdings" panose="05000000000000000000" pitchFamily="2" charset="2"/>
              <a:buChar char="v"/>
            </a:pPr>
            <a:r>
              <a:rPr lang="en-US" dirty="0"/>
              <a:t>The most reported motivations from governors and trustees were: 1. Making a difference for children (63%) 2. Serving their community (56%) 3. Interest in education (52%)</a:t>
            </a:r>
          </a:p>
          <a:p>
            <a:pPr>
              <a:buFont typeface="Wingdings" panose="05000000000000000000" pitchFamily="2" charset="2"/>
              <a:buChar char="v"/>
            </a:pPr>
            <a:endParaRPr lang="en-US" sz="1200" dirty="0">
              <a:latin typeface="Calibri Light" panose="020F0302020204030204" pitchFamily="34" charset="0"/>
              <a:ea typeface="Calibri" panose="020F0502020204030204" pitchFamily="34" charset="0"/>
              <a:cs typeface="Calibri Light" panose="020F0302020204030204" pitchFamily="34" charset="0"/>
            </a:endParaRPr>
          </a:p>
          <a:p>
            <a:pPr>
              <a:buFont typeface="Wingdings" panose="05000000000000000000" pitchFamily="2" charset="2"/>
              <a:buChar char="v"/>
            </a:pPr>
            <a:endParaRPr lang="en-US" sz="1200" dirty="0">
              <a:latin typeface="Calibri Light" panose="020F0302020204030204" pitchFamily="34" charset="0"/>
              <a:ea typeface="Calibri" panose="020F0502020204030204" pitchFamily="34" charset="0"/>
              <a:cs typeface="Calibri Light" panose="020F03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10</a:t>
            </a:fld>
            <a:endParaRPr lang="en-GB"/>
          </a:p>
        </p:txBody>
      </p:sp>
    </p:spTree>
    <p:extLst>
      <p:ext uri="{BB962C8B-B14F-4D97-AF65-F5344CB8AC3E}">
        <p14:creationId xmlns:p14="http://schemas.microsoft.com/office/powerpoint/2010/main" val="436642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US" sz="1200" b="1" dirty="0">
                <a:latin typeface="Calibri Light" panose="020F0302020204030204" pitchFamily="34" charset="0"/>
                <a:cs typeface="Calibri Light" panose="020F0302020204030204" pitchFamily="34" charset="0"/>
              </a:rPr>
              <a:t>Most governing boards obtain the services of a clerk/ governance professional through their LA or a similar service provider (42%). </a:t>
            </a:r>
          </a:p>
          <a:p>
            <a:pPr>
              <a:buFont typeface="Wingdings" panose="05000000000000000000" pitchFamily="2" charset="2"/>
              <a:buChar char="v"/>
            </a:pPr>
            <a:r>
              <a:rPr lang="en-US" sz="1200" b="1" dirty="0">
                <a:latin typeface="Calibri Light" panose="020F0302020204030204" pitchFamily="34" charset="0"/>
                <a:cs typeface="Calibri Light" panose="020F0302020204030204" pitchFamily="34" charset="0"/>
              </a:rPr>
              <a:t>88% of respondents nationally reported that their board had a clerk able to provide them with advice on governance, constitutional and procedural matters. </a:t>
            </a:r>
            <a:r>
              <a:rPr lang="en-US" sz="1200" dirty="0">
                <a:latin typeface="Calibri Light" panose="020F0302020204030204" pitchFamily="34" charset="0"/>
                <a:cs typeface="Calibri Light" panose="020F0302020204030204" pitchFamily="34" charset="0"/>
              </a:rPr>
              <a:t>This was higher for respondents from NW (91%) and NE (91%) and slightly lower for Y&amp;H: 85%.</a:t>
            </a:r>
          </a:p>
          <a:p>
            <a:pPr>
              <a:buFont typeface="Wingdings" panose="05000000000000000000" pitchFamily="2" charset="2"/>
              <a:buChar char="v"/>
            </a:pPr>
            <a:r>
              <a:rPr lang="en-GB" sz="1200" b="1" dirty="0">
                <a:latin typeface="Calibri Light" panose="020F0302020204030204" pitchFamily="34" charset="0"/>
                <a:cs typeface="Calibri Light" panose="020F0302020204030204" pitchFamily="34" charset="0"/>
              </a:rPr>
              <a:t>Despite the professional nature of the role, a large proportion of respondents were not aware if their clerk had an annual appraisal (40%), a further 13% said they didn’t  </a:t>
            </a:r>
          </a:p>
          <a:p>
            <a:pPr>
              <a:buFont typeface="Wingdings" panose="05000000000000000000" pitchFamily="2" charset="2"/>
              <a:buChar char="v"/>
            </a:pPr>
            <a:r>
              <a:rPr lang="en-US" sz="1200" b="1" dirty="0">
                <a:latin typeface="Calibri Light" panose="020F0302020204030204" pitchFamily="34" charset="0"/>
                <a:cs typeface="Calibri Light" panose="020F0302020204030204" pitchFamily="34" charset="0"/>
              </a:rPr>
              <a:t>Too few seem willing to take on the chairing role highlighting a need for embedded succession planning</a:t>
            </a:r>
          </a:p>
          <a:p>
            <a:pPr>
              <a:buFont typeface="Wingdings" panose="05000000000000000000" pitchFamily="2" charset="2"/>
              <a:buChar char="v"/>
            </a:pPr>
            <a:r>
              <a:rPr lang="en-US" sz="1200" b="1" dirty="0">
                <a:latin typeface="Calibri Light" panose="020F0302020204030204" pitchFamily="34" charset="0"/>
                <a:cs typeface="Calibri Light" panose="020F0302020204030204" pitchFamily="34" charset="0"/>
              </a:rPr>
              <a:t>Overall, </a:t>
            </a:r>
            <a:r>
              <a:rPr lang="en-US" dirty="0"/>
              <a:t>A quarter of chairs (25%) were appointed as part of an agreed succession plan however a higher proportion (36%) stepped up ‘as no one else wanted to take on the role’. </a:t>
            </a:r>
            <a:endParaRPr lang="en-US" sz="1200" b="1" dirty="0">
              <a:latin typeface="Calibri Light" panose="020F0302020204030204" pitchFamily="34" charset="0"/>
              <a:cs typeface="Calibri Light" panose="020F0302020204030204" pitchFamily="34" charset="0"/>
            </a:endParaRPr>
          </a:p>
          <a:p>
            <a:pPr>
              <a:buFont typeface="Wingdings" panose="05000000000000000000" pitchFamily="2" charset="2"/>
              <a:buChar char="v"/>
            </a:pPr>
            <a:r>
              <a:rPr lang="en-US" sz="1200" dirty="0">
                <a:latin typeface="Calibri Light" panose="020F0302020204030204" pitchFamily="34" charset="0"/>
                <a:ea typeface="Calibri" panose="020F0502020204030204" pitchFamily="34" charset="0"/>
                <a:cs typeface="Times New Roman" panose="02020603050405020304" pitchFamily="18" charset="0"/>
              </a:rPr>
              <a:t>57% of governors and trustees without any chairing responsibilities say they would not consider chairing their board in the future</a:t>
            </a:r>
          </a:p>
          <a:p>
            <a:pPr>
              <a:buFont typeface="Wingdings" panose="05000000000000000000" pitchFamily="2" charset="2"/>
              <a:buChar char="v"/>
            </a:pPr>
            <a:r>
              <a:rPr lang="en-US" sz="1200" dirty="0">
                <a:latin typeface="Calibri Light" panose="020F0302020204030204" pitchFamily="34" charset="0"/>
                <a:ea typeface="Calibri" panose="020F0502020204030204" pitchFamily="34" charset="0"/>
                <a:cs typeface="Times New Roman" panose="02020603050405020304" pitchFamily="18" charset="0"/>
              </a:rPr>
              <a:t>Over a third of current chairs report that they took on the role as no one else wanted to (36%). </a:t>
            </a:r>
          </a:p>
          <a:p>
            <a:endParaRPr lang="en-GB" dirty="0"/>
          </a:p>
        </p:txBody>
      </p:sp>
      <p:sp>
        <p:nvSpPr>
          <p:cNvPr id="4" name="Slide Number Placeholder 3"/>
          <p:cNvSpPr>
            <a:spLocks noGrp="1"/>
          </p:cNvSpPr>
          <p:nvPr>
            <p:ph type="sldNum" sz="quarter" idx="5"/>
          </p:nvPr>
        </p:nvSpPr>
        <p:spPr/>
        <p:txBody>
          <a:bodyPr/>
          <a:lstStyle/>
          <a:p>
            <a:fld id="{5ACB0FAE-04C9-4267-B719-DB4BD9BA42C8}" type="slidenum">
              <a:rPr lang="en-GB" smtClean="0"/>
              <a:pPr/>
              <a:t>11</a:t>
            </a:fld>
            <a:endParaRPr lang="en-GB"/>
          </a:p>
        </p:txBody>
      </p:sp>
    </p:spTree>
    <p:extLst>
      <p:ext uri="{BB962C8B-B14F-4D97-AF65-F5344CB8AC3E}">
        <p14:creationId xmlns:p14="http://schemas.microsoft.com/office/powerpoint/2010/main" val="3078169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p:cNvSpPr>
            <a:spLocks noGrp="1"/>
          </p:cNvSpPr>
          <p:nvPr>
            <p:ph type="ctrTitle"/>
          </p:nvPr>
        </p:nvSpPr>
        <p:spPr bwMode="white">
          <a:xfrm>
            <a:off x="335360" y="2996952"/>
            <a:ext cx="10945216" cy="1080120"/>
          </a:xfrm>
          <a:prstGeom prst="rect">
            <a:avLst/>
          </a:prstGeom>
        </p:spPr>
        <p:txBody>
          <a:bodyPr/>
          <a:lstStyle>
            <a:lvl1pPr algn="l">
              <a:defRPr sz="3200" b="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bwMode="white">
          <a:xfrm>
            <a:off x="359795" y="4797152"/>
            <a:ext cx="7968885" cy="697632"/>
          </a:xfrm>
          <a:prstGeom prst="rect">
            <a:avLst/>
          </a:prstGeom>
        </p:spPr>
        <p:txBody>
          <a:bodyPr/>
          <a:lstStyle>
            <a:lvl1pPr marL="0" indent="0" algn="l">
              <a:buNone/>
              <a:defRPr sz="240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8" name="TextBox 7"/>
          <p:cNvSpPr txBox="1"/>
          <p:nvPr userDrawn="1"/>
        </p:nvSpPr>
        <p:spPr>
          <a:xfrm>
            <a:off x="9169200" y="6098400"/>
            <a:ext cx="2592000" cy="353943"/>
          </a:xfrm>
          <a:prstGeom prst="rect">
            <a:avLst/>
          </a:prstGeom>
          <a:noFill/>
        </p:spPr>
        <p:txBody>
          <a:bodyPr wrap="square" rtlCol="0">
            <a:spAutoFit/>
          </a:bodyPr>
          <a:lstStyle/>
          <a:p>
            <a:pPr algn="r"/>
            <a:r>
              <a:rPr lang="en-US" sz="1700" b="0" i="0" dirty="0">
                <a:solidFill>
                  <a:schemeClr val="bg1"/>
                </a:solidFill>
                <a:latin typeface="Calibri" panose="020F0502020204030204" pitchFamily="34" charset="0"/>
                <a:ea typeface="Helvetica Neue Medium" charset="0"/>
                <a:cs typeface="Calibri" panose="020F0502020204030204" pitchFamily="34" charset="0"/>
              </a:rPr>
              <a:t>www.nga.org.uk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9903"/>
          <a:stretch/>
        </p:blipFill>
        <p:spPr>
          <a:xfrm>
            <a:off x="5917" y="6165304"/>
            <a:ext cx="12180165" cy="692413"/>
          </a:xfrm>
          <a:prstGeom prst="rect">
            <a:avLst/>
          </a:prstGeom>
        </p:spPr>
      </p:pic>
      <p:sp>
        <p:nvSpPr>
          <p:cNvPr id="3" name="Content Placeholder 2"/>
          <p:cNvSpPr>
            <a:spLocks noGrp="1"/>
          </p:cNvSpPr>
          <p:nvPr>
            <p:ph idx="1"/>
          </p:nvPr>
        </p:nvSpPr>
        <p:spPr>
          <a:xfrm>
            <a:off x="609600" y="1124743"/>
            <a:ext cx="10972800" cy="4933141"/>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16"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amp; background ">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7" y="284"/>
            <a:ext cx="12180165" cy="6857433"/>
          </a:xfrm>
          <a:prstGeom prst="rect">
            <a:avLst/>
          </a:prstGeom>
        </p:spPr>
      </p:pic>
      <p:sp>
        <p:nvSpPr>
          <p:cNvPr id="3" name="Content Placeholder 2"/>
          <p:cNvSpPr>
            <a:spLocks noGrp="1"/>
          </p:cNvSpPr>
          <p:nvPr>
            <p:ph idx="1"/>
          </p:nvPr>
        </p:nvSpPr>
        <p:spPr>
          <a:xfrm>
            <a:off x="609600" y="1124743"/>
            <a:ext cx="10972800" cy="4933141"/>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16"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NGA 2020</a:t>
            </a:r>
          </a:p>
        </p:txBody>
      </p:sp>
    </p:spTree>
    <p:extLst>
      <p:ext uri="{BB962C8B-B14F-4D97-AF65-F5344CB8AC3E}">
        <p14:creationId xmlns:p14="http://schemas.microsoft.com/office/powerpoint/2010/main" val="16848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605807" y="344668"/>
            <a:ext cx="10972800" cy="708069"/>
          </a:xfrm>
          <a:prstGeom prst="rect">
            <a:avLst/>
          </a:prstGeom>
        </p:spPr>
        <p:txBody>
          <a:bodyPr/>
          <a:lstStyle>
            <a:lvl1pPr algn="l">
              <a:defRPr sz="3200" b="0">
                <a:solidFill>
                  <a:schemeClr val="accent1"/>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4" name="Content Placeholder 2"/>
          <p:cNvSpPr>
            <a:spLocks noGrp="1"/>
          </p:cNvSpPr>
          <p:nvPr>
            <p:ph idx="1"/>
          </p:nvPr>
        </p:nvSpPr>
        <p:spPr>
          <a:xfrm>
            <a:off x="609600" y="1124743"/>
            <a:ext cx="10972800" cy="4933141"/>
          </a:xfrm>
          <a:prstGeom prst="rect">
            <a:avLst/>
          </a:prstGeom>
        </p:spPr>
        <p:txBody>
          <a:bodyPr/>
          <a:lstStyle>
            <a:lvl1pPr marL="342900" indent="-3429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1pPr>
            <a:lvl2pPr>
              <a:lnSpc>
                <a:spcPct val="100000"/>
              </a:lnSpc>
              <a:buClr>
                <a:schemeClr val="accent1"/>
              </a:buClr>
              <a:defRPr sz="2400">
                <a:latin typeface="Calibri" panose="020F0502020204030204" pitchFamily="34" charset="0"/>
                <a:cs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a:lnSpc>
                <a:spcPct val="100000"/>
              </a:lnSpc>
              <a:buClr>
                <a:schemeClr val="accent1"/>
              </a:buClr>
              <a:defRPr sz="2400">
                <a:latin typeface="Calibri" panose="020F0502020204030204" pitchFamily="34" charset="0"/>
                <a:cs typeface="Calibri" panose="020F0502020204030204" pitchFamily="34" charset="0"/>
              </a:defRPr>
            </a:lvl4pPr>
            <a:lvl5pPr>
              <a:lnSpc>
                <a:spcPct val="100000"/>
              </a:lnSpc>
              <a:buClr>
                <a:schemeClr val="accent1"/>
              </a:buClr>
              <a:defRPr sz="24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6"/>
          <p:cNvSpPr txBox="1">
            <a:spLocks/>
          </p:cNvSpPr>
          <p:nvPr userDrawn="1"/>
        </p:nvSpPr>
        <p:spPr bwMode="white">
          <a:xfrm>
            <a:off x="335360" y="6453336"/>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bg1"/>
                </a:solidFill>
                <a:effectLst/>
                <a:uLnTx/>
                <a:uFillTx/>
                <a:latin typeface="Calibri Light" panose="020F0302020204030204" pitchFamily="34" charset="0"/>
                <a:ea typeface="+mn-ea"/>
                <a:cs typeface="Arial" pitchFamily="34" charset="0"/>
              </a:rPr>
              <a:t>© NGA 2017</a:t>
            </a:r>
          </a:p>
        </p:txBody>
      </p:sp>
      <p:sp>
        <p:nvSpPr>
          <p:cNvPr id="8" name="Date Placeholder 6"/>
          <p:cNvSpPr txBox="1">
            <a:spLocks/>
          </p:cNvSpPr>
          <p:nvPr userDrawn="1"/>
        </p:nvSpPr>
        <p:spPr bwMode="white">
          <a:xfrm>
            <a:off x="334800" y="6454800"/>
            <a:ext cx="2844800" cy="241002"/>
          </a:xfrm>
          <a:prstGeom prst="rect">
            <a:avLst/>
          </a:prstGeom>
        </p:spPr>
        <p:txBody>
          <a:bodyPr/>
          <a:lstStyle>
            <a:lvl1pPr algn="l">
              <a:defRPr sz="1000">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NGA 2020</a:t>
            </a:r>
          </a:p>
        </p:txBody>
      </p:sp>
    </p:spTree>
    <p:extLst>
      <p:ext uri="{BB962C8B-B14F-4D97-AF65-F5344CB8AC3E}">
        <p14:creationId xmlns:p14="http://schemas.microsoft.com/office/powerpoint/2010/main" val="75444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2" name="Title 1"/>
          <p:cNvSpPr>
            <a:spLocks noGrp="1"/>
          </p:cNvSpPr>
          <p:nvPr>
            <p:ph type="ctrTitle"/>
          </p:nvPr>
        </p:nvSpPr>
        <p:spPr>
          <a:xfrm>
            <a:off x="341312" y="1844823"/>
            <a:ext cx="10939264" cy="3847919"/>
          </a:xfrm>
          <a:prstGeom prst="rect">
            <a:avLst/>
          </a:prstGeom>
        </p:spPr>
        <p:txBody>
          <a:bodyPr/>
          <a:lstStyle>
            <a:lvl1pPr algn="l">
              <a:defRPr sz="3200" b="0" baseline="0">
                <a:solidFill>
                  <a:schemeClr val="bg1"/>
                </a:solidFill>
                <a:latin typeface="Calibri" panose="020F0502020204030204" pitchFamily="34" charset="0"/>
                <a:cs typeface="Calibri" panose="020F0502020204030204" pitchFamily="34" charset="0"/>
              </a:defRPr>
            </a:lvl1pPr>
          </a:lstStyle>
          <a:p>
            <a:endParaRPr lang="en-GB" dirty="0"/>
          </a:p>
        </p:txBody>
      </p:sp>
      <p:sp>
        <p:nvSpPr>
          <p:cNvPr id="7" name="TextBox 6"/>
          <p:cNvSpPr txBox="1"/>
          <p:nvPr userDrawn="1"/>
        </p:nvSpPr>
        <p:spPr>
          <a:xfrm>
            <a:off x="9169200" y="6098400"/>
            <a:ext cx="2592000" cy="353943"/>
          </a:xfrm>
          <a:prstGeom prst="rect">
            <a:avLst/>
          </a:prstGeom>
          <a:noFill/>
        </p:spPr>
        <p:txBody>
          <a:bodyPr wrap="square" rtlCol="0">
            <a:spAutoFit/>
          </a:bodyPr>
          <a:lstStyle/>
          <a:p>
            <a:pPr algn="r"/>
            <a:r>
              <a:rPr lang="en-US" sz="1700" b="0" i="0" dirty="0">
                <a:solidFill>
                  <a:schemeClr val="bg1"/>
                </a:solidFill>
                <a:latin typeface="Calibri" panose="020F0502020204030204" pitchFamily="34" charset="0"/>
                <a:ea typeface="Helvetica Neue Medium" charset="0"/>
                <a:cs typeface="Calibri" panose="020F0502020204030204" pitchFamily="34" charset="0"/>
              </a:rPr>
              <a:t>www.nga.org.uk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3" r:id="rId4"/>
    <p:sldLayoutId id="2147483661" r:id="rId5"/>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hyperlink" Target="http://www.nga.org.uk/governance2020" TargetMode="External"/><Relationship Id="rId4" Type="http://schemas.openxmlformats.org/officeDocument/2006/relationships/image" Target="../media/image10.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BBFF96-7CDB-459E-AE4E-215B447E771D}"/>
              </a:ext>
            </a:extLst>
          </p:cNvPr>
          <p:cNvSpPr>
            <a:spLocks noGrp="1"/>
          </p:cNvSpPr>
          <p:nvPr>
            <p:ph type="ctrTitle"/>
          </p:nvPr>
        </p:nvSpPr>
        <p:spPr>
          <a:xfrm>
            <a:off x="383087" y="1124744"/>
            <a:ext cx="10945216" cy="1080120"/>
          </a:xfrm>
        </p:spPr>
        <p:txBody>
          <a:bodyPr/>
          <a:lstStyle/>
          <a:p>
            <a:r>
              <a:rPr lang="en-GB" sz="5400" b="1" dirty="0">
                <a:latin typeface="Calibri Light" panose="020F0302020204030204" pitchFamily="34" charset="0"/>
              </a:rPr>
              <a:t>School Governance 2020</a:t>
            </a:r>
            <a:endParaRPr lang="en-GB" sz="5400" dirty="0"/>
          </a:p>
        </p:txBody>
      </p:sp>
      <p:sp>
        <p:nvSpPr>
          <p:cNvPr id="2" name="Subtitle 2">
            <a:extLst>
              <a:ext uri="{FF2B5EF4-FFF2-40B4-BE49-F238E27FC236}">
                <a16:creationId xmlns:a16="http://schemas.microsoft.com/office/drawing/2014/main" id="{231C59AE-9601-4052-A2BB-3724AC8DBC68}"/>
              </a:ext>
            </a:extLst>
          </p:cNvPr>
          <p:cNvSpPr txBox="1">
            <a:spLocks/>
          </p:cNvSpPr>
          <p:nvPr/>
        </p:nvSpPr>
        <p:spPr bwMode="white">
          <a:xfrm>
            <a:off x="479376" y="3933056"/>
            <a:ext cx="6144961" cy="334850"/>
          </a:xfrm>
          <a:prstGeom prst="rect">
            <a:avLst/>
          </a:prstGeom>
        </p:spPr>
        <p:txBody>
          <a:bodyPr/>
          <a:lstStyle>
            <a:lvl1pPr marL="0" indent="0" algn="l" defTabSz="914400" rtl="0" eaLnBrk="1" latinLnBrk="0" hangingPunct="1">
              <a:spcBef>
                <a:spcPct val="20000"/>
              </a:spcBef>
              <a:buFont typeface="Arial" pitchFamily="34" charset="0"/>
              <a:buNone/>
              <a:defRPr sz="20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2400" b="0" dirty="0">
                <a:latin typeface="Calibri Light" panose="020F0302020204030204" pitchFamily="34" charset="0"/>
                <a:cs typeface="Calibri Light" panose="020F0302020204030204" pitchFamily="34" charset="0"/>
              </a:rPr>
              <a:t>Report on the regional results of the School Governance in 2020 survey</a:t>
            </a:r>
            <a:r>
              <a:rPr lang="en-GB" sz="2400" dirty="0">
                <a:latin typeface="Calibri Light" panose="020F0302020204030204" pitchFamily="34" charset="0"/>
                <a:cs typeface="Calibri Light" panose="020F0302020204030204" pitchFamily="34" charset="0"/>
              </a:rPr>
              <a:t> </a:t>
            </a:r>
            <a:br>
              <a:rPr lang="en-GB" sz="2400" dirty="0">
                <a:latin typeface="Calibri Light" panose="020F0302020204030204" pitchFamily="34" charset="0"/>
                <a:cs typeface="Calibri Light" panose="020F0302020204030204" pitchFamily="34" charset="0"/>
              </a:rPr>
            </a:br>
            <a:r>
              <a:rPr lang="en-GB" sz="2400" dirty="0">
                <a:latin typeface="Calibri Light" panose="020F0302020204030204" pitchFamily="34" charset="0"/>
                <a:cs typeface="Calibri Light" panose="020F0302020204030204" pitchFamily="34" charset="0"/>
              </a:rPr>
              <a:t>Sam Henson, Director of Policy and Information , National Governance Association </a:t>
            </a:r>
          </a:p>
        </p:txBody>
      </p:sp>
    </p:spTree>
    <p:extLst>
      <p:ext uri="{BB962C8B-B14F-4D97-AF65-F5344CB8AC3E}">
        <p14:creationId xmlns:p14="http://schemas.microsoft.com/office/powerpoint/2010/main" val="2156946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0FADB9-1721-4B30-9E24-A113839979DF}"/>
              </a:ext>
            </a:extLst>
          </p:cNvPr>
          <p:cNvSpPr>
            <a:spLocks noGrp="1"/>
          </p:cNvSpPr>
          <p:nvPr>
            <p:ph type="title"/>
          </p:nvPr>
        </p:nvSpPr>
        <p:spPr/>
        <p:txBody>
          <a:bodyPr/>
          <a:lstStyle/>
          <a:p>
            <a:r>
              <a:rPr lang="en-US" dirty="0"/>
              <a:t>Governance volunteers: Motivations</a:t>
            </a:r>
            <a:endParaRPr lang="en-GB" dirty="0"/>
          </a:p>
        </p:txBody>
      </p:sp>
      <p:graphicFrame>
        <p:nvGraphicFramePr>
          <p:cNvPr id="4" name="Chart 3">
            <a:extLst>
              <a:ext uri="{FF2B5EF4-FFF2-40B4-BE49-F238E27FC236}">
                <a16:creationId xmlns:a16="http://schemas.microsoft.com/office/drawing/2014/main" id="{7A82656A-3E7B-4356-A3AE-C2417E2F9F7B}"/>
              </a:ext>
            </a:extLst>
          </p:cNvPr>
          <p:cNvGraphicFramePr>
            <a:graphicFrameLocks/>
          </p:cNvGraphicFramePr>
          <p:nvPr>
            <p:extLst>
              <p:ext uri="{D42A27DB-BD31-4B8C-83A1-F6EECF244321}">
                <p14:modId xmlns:p14="http://schemas.microsoft.com/office/powerpoint/2010/main" val="3976766363"/>
              </p:ext>
            </p:extLst>
          </p:nvPr>
        </p:nvGraphicFramePr>
        <p:xfrm>
          <a:off x="119336" y="980728"/>
          <a:ext cx="12072664"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470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FA3F5E-FCB0-47B5-813C-C5DA0D3666F6}"/>
              </a:ext>
            </a:extLst>
          </p:cNvPr>
          <p:cNvGraphicFramePr>
            <a:graphicFrameLocks noGrp="1"/>
          </p:cNvGraphicFramePr>
          <p:nvPr>
            <p:ph idx="1"/>
            <p:extLst>
              <p:ext uri="{D42A27DB-BD31-4B8C-83A1-F6EECF244321}">
                <p14:modId xmlns:p14="http://schemas.microsoft.com/office/powerpoint/2010/main" val="3078152184"/>
              </p:ext>
            </p:extLst>
          </p:nvPr>
        </p:nvGraphicFramePr>
        <p:xfrm>
          <a:off x="6096000" y="789863"/>
          <a:ext cx="5702424" cy="502832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F9757E67-E0C9-426D-B1F3-7F9B169C4DE5}"/>
              </a:ext>
            </a:extLst>
          </p:cNvPr>
          <p:cNvSpPr>
            <a:spLocks noGrp="1"/>
          </p:cNvSpPr>
          <p:nvPr>
            <p:ph type="title"/>
          </p:nvPr>
        </p:nvSpPr>
        <p:spPr>
          <a:xfrm>
            <a:off x="335360" y="274127"/>
            <a:ext cx="10972800" cy="708069"/>
          </a:xfrm>
        </p:spPr>
        <p:txBody>
          <a:bodyPr/>
          <a:lstStyle/>
          <a:p>
            <a:r>
              <a:rPr lang="en-US" dirty="0"/>
              <a:t>Governance practice</a:t>
            </a:r>
            <a:endParaRPr lang="en-GB" dirty="0"/>
          </a:p>
        </p:txBody>
      </p:sp>
      <p:graphicFrame>
        <p:nvGraphicFramePr>
          <p:cNvPr id="4" name="Chart 3">
            <a:extLst>
              <a:ext uri="{FF2B5EF4-FFF2-40B4-BE49-F238E27FC236}">
                <a16:creationId xmlns:a16="http://schemas.microsoft.com/office/drawing/2014/main" id="{22288475-0978-4F7D-B300-2D2A03679F45}"/>
              </a:ext>
            </a:extLst>
          </p:cNvPr>
          <p:cNvGraphicFramePr>
            <a:graphicFrameLocks/>
          </p:cNvGraphicFramePr>
          <p:nvPr>
            <p:extLst>
              <p:ext uri="{D42A27DB-BD31-4B8C-83A1-F6EECF244321}">
                <p14:modId xmlns:p14="http://schemas.microsoft.com/office/powerpoint/2010/main" val="3138934235"/>
              </p:ext>
            </p:extLst>
          </p:nvPr>
        </p:nvGraphicFramePr>
        <p:xfrm>
          <a:off x="273854" y="836712"/>
          <a:ext cx="5543362" cy="50283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664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73168E-2E38-45A2-B8E4-5F3441E30DB9}"/>
              </a:ext>
            </a:extLst>
          </p:cNvPr>
          <p:cNvSpPr>
            <a:spLocks noGrp="1"/>
          </p:cNvSpPr>
          <p:nvPr>
            <p:ph type="title"/>
          </p:nvPr>
        </p:nvSpPr>
        <p:spPr/>
        <p:txBody>
          <a:bodyPr/>
          <a:lstStyle/>
          <a:p>
            <a:r>
              <a:rPr lang="en-US" dirty="0"/>
              <a:t>Governance practice: Training and development</a:t>
            </a:r>
            <a:endParaRPr lang="en-GB" dirty="0"/>
          </a:p>
        </p:txBody>
      </p:sp>
      <p:graphicFrame>
        <p:nvGraphicFramePr>
          <p:cNvPr id="5" name="Chart 4">
            <a:extLst>
              <a:ext uri="{FF2B5EF4-FFF2-40B4-BE49-F238E27FC236}">
                <a16:creationId xmlns:a16="http://schemas.microsoft.com/office/drawing/2014/main" id="{DB13D4EC-05B9-4C41-8A6E-8B9F521A8EBF}"/>
              </a:ext>
            </a:extLst>
          </p:cNvPr>
          <p:cNvGraphicFramePr>
            <a:graphicFrameLocks/>
          </p:cNvGraphicFramePr>
          <p:nvPr>
            <p:extLst>
              <p:ext uri="{D42A27DB-BD31-4B8C-83A1-F6EECF244321}">
                <p14:modId xmlns:p14="http://schemas.microsoft.com/office/powerpoint/2010/main" val="3446511600"/>
              </p:ext>
            </p:extLst>
          </p:nvPr>
        </p:nvGraphicFramePr>
        <p:xfrm>
          <a:off x="191344" y="836712"/>
          <a:ext cx="11657997"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65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icture containing clock&#10;&#10;Description automatically generated">
            <a:extLst>
              <a:ext uri="{FF2B5EF4-FFF2-40B4-BE49-F238E27FC236}">
                <a16:creationId xmlns:a16="http://schemas.microsoft.com/office/drawing/2014/main" id="{85E13ED6-21FD-4FC0-8B5F-68325F52B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7614" y="3140968"/>
            <a:ext cx="3103843" cy="2765322"/>
          </a:xfrm>
          <a:prstGeom prst="rect">
            <a:avLst/>
          </a:prstGeom>
        </p:spPr>
      </p:pic>
      <p:pic>
        <p:nvPicPr>
          <p:cNvPr id="8" name="Content Placeholder 4" descr="A picture containing clock&#10;&#10;Description automatically generated">
            <a:extLst>
              <a:ext uri="{FF2B5EF4-FFF2-40B4-BE49-F238E27FC236}">
                <a16:creationId xmlns:a16="http://schemas.microsoft.com/office/drawing/2014/main" id="{B48C770B-B1D2-4323-A616-5B15798458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6264" y="1497735"/>
            <a:ext cx="1844392" cy="1643233"/>
          </a:xfrm>
          <a:prstGeom prst="rect">
            <a:avLst/>
          </a:prstGeom>
        </p:spPr>
      </p:pic>
      <p:pic>
        <p:nvPicPr>
          <p:cNvPr id="10" name="Content Placeholder 4" descr="A picture containing clock&#10;&#10;Description automatically generated">
            <a:extLst>
              <a:ext uri="{FF2B5EF4-FFF2-40B4-BE49-F238E27FC236}">
                <a16:creationId xmlns:a16="http://schemas.microsoft.com/office/drawing/2014/main" id="{5B6C96CD-90CB-4E09-9FF0-9A95D13293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3731" y="515299"/>
            <a:ext cx="1492280" cy="1329525"/>
          </a:xfrm>
          <a:prstGeom prst="rect">
            <a:avLst/>
          </a:prstGeom>
        </p:spPr>
      </p:pic>
      <p:pic>
        <p:nvPicPr>
          <p:cNvPr id="5" name="Picture 4" descr="A close up of a logo&#10;&#10;Description automatically generated">
            <a:extLst>
              <a:ext uri="{FF2B5EF4-FFF2-40B4-BE49-F238E27FC236}">
                <a16:creationId xmlns:a16="http://schemas.microsoft.com/office/drawing/2014/main" id="{EB9B12C0-51C7-4A52-A18E-A152776BFA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4933" y="1097123"/>
            <a:ext cx="2643248" cy="1836644"/>
          </a:xfrm>
          <a:prstGeom prst="rect">
            <a:avLst/>
          </a:prstGeom>
        </p:spPr>
      </p:pic>
      <p:pic>
        <p:nvPicPr>
          <p:cNvPr id="7" name="Picture 6" descr="A close up of a logo&#10;&#10;Description automatically generated">
            <a:extLst>
              <a:ext uri="{FF2B5EF4-FFF2-40B4-BE49-F238E27FC236}">
                <a16:creationId xmlns:a16="http://schemas.microsoft.com/office/drawing/2014/main" id="{C5924385-B97C-4DAD-9B45-270201D881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435" y="3606439"/>
            <a:ext cx="2847717" cy="1982801"/>
          </a:xfrm>
          <a:prstGeom prst="rect">
            <a:avLst/>
          </a:prstGeom>
        </p:spPr>
      </p:pic>
      <p:pic>
        <p:nvPicPr>
          <p:cNvPr id="13" name="Picture 12">
            <a:extLst>
              <a:ext uri="{FF2B5EF4-FFF2-40B4-BE49-F238E27FC236}">
                <a16:creationId xmlns:a16="http://schemas.microsoft.com/office/drawing/2014/main" id="{E3DFEF59-F429-4DF9-A17C-B2B3CB535E5C}"/>
              </a:ext>
            </a:extLst>
          </p:cNvPr>
          <p:cNvPicPr>
            <a:picLocks noChangeAspect="1"/>
          </p:cNvPicPr>
          <p:nvPr/>
        </p:nvPicPr>
        <p:blipFill>
          <a:blip r:embed="rId8"/>
          <a:stretch>
            <a:fillRect/>
          </a:stretch>
        </p:blipFill>
        <p:spPr>
          <a:xfrm>
            <a:off x="473619" y="1141315"/>
            <a:ext cx="2654623" cy="1846982"/>
          </a:xfrm>
          <a:prstGeom prst="rect">
            <a:avLst/>
          </a:prstGeom>
        </p:spPr>
      </p:pic>
      <p:pic>
        <p:nvPicPr>
          <p:cNvPr id="15" name="Picture 14">
            <a:extLst>
              <a:ext uri="{FF2B5EF4-FFF2-40B4-BE49-F238E27FC236}">
                <a16:creationId xmlns:a16="http://schemas.microsoft.com/office/drawing/2014/main" id="{374A439F-B0E2-4442-AE16-8967D1504947}"/>
              </a:ext>
            </a:extLst>
          </p:cNvPr>
          <p:cNvPicPr>
            <a:picLocks noChangeAspect="1"/>
          </p:cNvPicPr>
          <p:nvPr/>
        </p:nvPicPr>
        <p:blipFill>
          <a:blip r:embed="rId9"/>
          <a:stretch>
            <a:fillRect/>
          </a:stretch>
        </p:blipFill>
        <p:spPr>
          <a:xfrm>
            <a:off x="4235751" y="3587889"/>
            <a:ext cx="2883666" cy="2001351"/>
          </a:xfrm>
          <a:prstGeom prst="rect">
            <a:avLst/>
          </a:prstGeom>
        </p:spPr>
      </p:pic>
      <p:sp>
        <p:nvSpPr>
          <p:cNvPr id="16" name="TextBox 15">
            <a:extLst>
              <a:ext uri="{FF2B5EF4-FFF2-40B4-BE49-F238E27FC236}">
                <a16:creationId xmlns:a16="http://schemas.microsoft.com/office/drawing/2014/main" id="{7B667618-AB56-45A3-A92C-64C9F211A3D7}"/>
              </a:ext>
            </a:extLst>
          </p:cNvPr>
          <p:cNvSpPr txBox="1"/>
          <p:nvPr/>
        </p:nvSpPr>
        <p:spPr>
          <a:xfrm>
            <a:off x="473619" y="5589240"/>
            <a:ext cx="5965310" cy="492443"/>
          </a:xfrm>
          <a:prstGeom prst="rect">
            <a:avLst/>
          </a:prstGeom>
          <a:noFill/>
        </p:spPr>
        <p:txBody>
          <a:bodyPr wrap="square" rtlCol="0">
            <a:spAutoFit/>
          </a:bodyPr>
          <a:lstStyle/>
          <a:p>
            <a:pPr algn="ctr"/>
            <a:r>
              <a:rPr lang="en-US" sz="2600" b="1" dirty="0">
                <a:solidFill>
                  <a:schemeClr val="accent1"/>
                </a:solidFill>
                <a:latin typeface="Calibri Light" panose="020F0302020204030204" pitchFamily="34" charset="0"/>
                <a:cs typeface="Calibri Light" panose="020F0302020204030204" pitchFamily="34" charset="0"/>
                <a:hlinkClick r:id="rId10">
                  <a:extLst>
                    <a:ext uri="{A12FA001-AC4F-418D-AE19-62706E023703}">
                      <ahyp:hlinkClr xmlns:ahyp="http://schemas.microsoft.com/office/drawing/2018/hyperlinkcolor" val="tx"/>
                    </a:ext>
                  </a:extLst>
                </a:hlinkClick>
              </a:rPr>
              <a:t>www.nga.org.uk/governance2020</a:t>
            </a:r>
            <a:r>
              <a:rPr lang="en-US" sz="2600" b="1" dirty="0">
                <a:solidFill>
                  <a:schemeClr val="accent1"/>
                </a:solidFill>
                <a:latin typeface="Calibri Light" panose="020F0302020204030204" pitchFamily="34" charset="0"/>
                <a:cs typeface="Calibri Light" panose="020F0302020204030204" pitchFamily="34" charset="0"/>
              </a:rPr>
              <a:t> </a:t>
            </a:r>
            <a:endParaRPr lang="en-GB" sz="2600" b="1" dirty="0">
              <a:solidFill>
                <a:schemeClr val="accent1"/>
              </a:solidFill>
              <a:latin typeface="Calibri Light" panose="020F0302020204030204" pitchFamily="34" charset="0"/>
              <a:cs typeface="Calibri Light" panose="020F0302020204030204" pitchFamily="34" charset="0"/>
            </a:endParaRPr>
          </a:p>
        </p:txBody>
      </p:sp>
      <p:sp>
        <p:nvSpPr>
          <p:cNvPr id="17" name="Title 2">
            <a:extLst>
              <a:ext uri="{FF2B5EF4-FFF2-40B4-BE49-F238E27FC236}">
                <a16:creationId xmlns:a16="http://schemas.microsoft.com/office/drawing/2014/main" id="{6321F27F-081D-484D-ADEB-292CF2AB8758}"/>
              </a:ext>
            </a:extLst>
          </p:cNvPr>
          <p:cNvSpPr>
            <a:spLocks noGrp="1"/>
          </p:cNvSpPr>
          <p:nvPr>
            <p:ph type="title"/>
          </p:nvPr>
        </p:nvSpPr>
        <p:spPr>
          <a:xfrm>
            <a:off x="605807" y="344668"/>
            <a:ext cx="10972800" cy="708069"/>
          </a:xfrm>
        </p:spPr>
        <p:txBody>
          <a:bodyPr/>
          <a:lstStyle/>
          <a:p>
            <a:r>
              <a:rPr lang="en-GB" dirty="0"/>
              <a:t>School governance 2020</a:t>
            </a:r>
          </a:p>
        </p:txBody>
      </p:sp>
      <p:pic>
        <p:nvPicPr>
          <p:cNvPr id="2" name="Picture 1">
            <a:extLst>
              <a:ext uri="{FF2B5EF4-FFF2-40B4-BE49-F238E27FC236}">
                <a16:creationId xmlns:a16="http://schemas.microsoft.com/office/drawing/2014/main" id="{66B884E5-A366-47CB-B1C8-E068AA8BB9B0}"/>
              </a:ext>
            </a:extLst>
          </p:cNvPr>
          <p:cNvPicPr>
            <a:picLocks noChangeAspect="1"/>
          </p:cNvPicPr>
          <p:nvPr/>
        </p:nvPicPr>
        <p:blipFill>
          <a:blip r:embed="rId11"/>
          <a:stretch>
            <a:fillRect/>
          </a:stretch>
        </p:blipFill>
        <p:spPr>
          <a:xfrm>
            <a:off x="5584630" y="2452739"/>
            <a:ext cx="2863996" cy="1988886"/>
          </a:xfrm>
          <a:prstGeom prst="rect">
            <a:avLst/>
          </a:prstGeom>
        </p:spPr>
      </p:pic>
      <p:pic>
        <p:nvPicPr>
          <p:cNvPr id="3" name="Picture 2">
            <a:extLst>
              <a:ext uri="{FF2B5EF4-FFF2-40B4-BE49-F238E27FC236}">
                <a16:creationId xmlns:a16="http://schemas.microsoft.com/office/drawing/2014/main" id="{40632E40-36E9-4F94-9259-5A20FEC330A4}"/>
              </a:ext>
            </a:extLst>
          </p:cNvPr>
          <p:cNvPicPr>
            <a:picLocks noChangeAspect="1"/>
          </p:cNvPicPr>
          <p:nvPr/>
        </p:nvPicPr>
        <p:blipFill>
          <a:blip r:embed="rId12"/>
          <a:stretch>
            <a:fillRect/>
          </a:stretch>
        </p:blipFill>
        <p:spPr>
          <a:xfrm>
            <a:off x="2093859" y="2502113"/>
            <a:ext cx="2851763" cy="1988886"/>
          </a:xfrm>
          <a:prstGeom prst="rect">
            <a:avLst/>
          </a:prstGeom>
        </p:spPr>
      </p:pic>
    </p:spTree>
    <p:extLst>
      <p:ext uri="{BB962C8B-B14F-4D97-AF65-F5344CB8AC3E}">
        <p14:creationId xmlns:p14="http://schemas.microsoft.com/office/powerpoint/2010/main" val="175582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985C7-5EE5-4F25-B44C-8217ACACB5CC}"/>
              </a:ext>
            </a:extLst>
          </p:cNvPr>
          <p:cNvSpPr>
            <a:spLocks noGrp="1"/>
          </p:cNvSpPr>
          <p:nvPr>
            <p:ph type="title"/>
          </p:nvPr>
        </p:nvSpPr>
        <p:spPr>
          <a:xfrm>
            <a:off x="321792" y="255411"/>
            <a:ext cx="10972800" cy="708069"/>
          </a:xfrm>
        </p:spPr>
        <p:txBody>
          <a:bodyPr/>
          <a:lstStyle/>
          <a:p>
            <a:r>
              <a:rPr lang="en-US" b="1" dirty="0">
                <a:latin typeface="Calibri Light" panose="020F0302020204030204" pitchFamily="34" charset="0"/>
                <a:cs typeface="Calibri Light" panose="020F0302020204030204" pitchFamily="34" charset="0"/>
              </a:rPr>
              <a:t>School Governance 2020</a:t>
            </a:r>
            <a:endParaRPr lang="en-GB" b="1" dirty="0">
              <a:latin typeface="Calibri Light" panose="020F0302020204030204" pitchFamily="34" charset="0"/>
              <a:cs typeface="Calibri Light" panose="020F0302020204030204" pitchFamily="34" charset="0"/>
            </a:endParaRPr>
          </a:p>
        </p:txBody>
      </p:sp>
      <p:pic>
        <p:nvPicPr>
          <p:cNvPr id="9" name="Picture 8" descr="A close up of a logo&#10;&#10;Description automatically generated">
            <a:extLst>
              <a:ext uri="{FF2B5EF4-FFF2-40B4-BE49-F238E27FC236}">
                <a16:creationId xmlns:a16="http://schemas.microsoft.com/office/drawing/2014/main" id="{EA53A427-DF28-47DC-BCD1-87532454D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1498" y="333499"/>
            <a:ext cx="2395102" cy="1667655"/>
          </a:xfrm>
          <a:prstGeom prst="rect">
            <a:avLst/>
          </a:prstGeom>
        </p:spPr>
      </p:pic>
      <p:pic>
        <p:nvPicPr>
          <p:cNvPr id="12" name="Picture 11" descr="A close up of a logo&#10;&#10;Description automatically generated">
            <a:extLst>
              <a:ext uri="{FF2B5EF4-FFF2-40B4-BE49-F238E27FC236}">
                <a16:creationId xmlns:a16="http://schemas.microsoft.com/office/drawing/2014/main" id="{D75F68EF-7BAA-4393-9266-1FD6AFB3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182" y="325824"/>
            <a:ext cx="2400043" cy="1667655"/>
          </a:xfrm>
          <a:prstGeom prst="rect">
            <a:avLst/>
          </a:prstGeom>
        </p:spPr>
      </p:pic>
      <p:pic>
        <p:nvPicPr>
          <p:cNvPr id="14" name="Picture 13">
            <a:extLst>
              <a:ext uri="{FF2B5EF4-FFF2-40B4-BE49-F238E27FC236}">
                <a16:creationId xmlns:a16="http://schemas.microsoft.com/office/drawing/2014/main" id="{13801DB9-FC69-4C62-897E-18FAD9A476D8}"/>
              </a:ext>
            </a:extLst>
          </p:cNvPr>
          <p:cNvPicPr>
            <a:picLocks noChangeAspect="1"/>
          </p:cNvPicPr>
          <p:nvPr/>
        </p:nvPicPr>
        <p:blipFill>
          <a:blip r:embed="rId5"/>
          <a:stretch>
            <a:fillRect/>
          </a:stretch>
        </p:blipFill>
        <p:spPr>
          <a:xfrm>
            <a:off x="4664298" y="2267509"/>
            <a:ext cx="2541768" cy="1768462"/>
          </a:xfrm>
          <a:prstGeom prst="rect">
            <a:avLst/>
          </a:prstGeom>
        </p:spPr>
      </p:pic>
      <p:pic>
        <p:nvPicPr>
          <p:cNvPr id="16" name="Picture 15">
            <a:extLst>
              <a:ext uri="{FF2B5EF4-FFF2-40B4-BE49-F238E27FC236}">
                <a16:creationId xmlns:a16="http://schemas.microsoft.com/office/drawing/2014/main" id="{E60CEE55-A3E8-45F2-B051-088C002EE49C}"/>
              </a:ext>
            </a:extLst>
          </p:cNvPr>
          <p:cNvPicPr>
            <a:picLocks noChangeAspect="1"/>
          </p:cNvPicPr>
          <p:nvPr/>
        </p:nvPicPr>
        <p:blipFill>
          <a:blip r:embed="rId6"/>
          <a:stretch>
            <a:fillRect/>
          </a:stretch>
        </p:blipFill>
        <p:spPr>
          <a:xfrm>
            <a:off x="8116391" y="2267509"/>
            <a:ext cx="2541768" cy="1764063"/>
          </a:xfrm>
          <a:prstGeom prst="rect">
            <a:avLst/>
          </a:prstGeom>
        </p:spPr>
      </p:pic>
      <p:sp>
        <p:nvSpPr>
          <p:cNvPr id="18" name="TextBox 17">
            <a:extLst>
              <a:ext uri="{FF2B5EF4-FFF2-40B4-BE49-F238E27FC236}">
                <a16:creationId xmlns:a16="http://schemas.microsoft.com/office/drawing/2014/main" id="{B38D3232-ED7C-453E-A393-C56DE4C3DE95}"/>
              </a:ext>
            </a:extLst>
          </p:cNvPr>
          <p:cNvSpPr txBox="1"/>
          <p:nvPr/>
        </p:nvSpPr>
        <p:spPr>
          <a:xfrm>
            <a:off x="356454" y="873216"/>
            <a:ext cx="4731434" cy="4832092"/>
          </a:xfrm>
          <a:prstGeom prst="rect">
            <a:avLst/>
          </a:prstGeom>
          <a:noFill/>
        </p:spPr>
        <p:txBody>
          <a:bodyPr wrap="square" rtlCol="0">
            <a:spAutoFit/>
          </a:bodyPr>
          <a:lstStyle/>
          <a:p>
            <a:r>
              <a:rPr lang="en-US" sz="2200" dirty="0">
                <a:latin typeface="Calibri Light" panose="020F0302020204030204" pitchFamily="34" charset="0"/>
                <a:cs typeface="Calibri Light" panose="020F0302020204030204" pitchFamily="34" charset="0"/>
              </a:rPr>
              <a:t>6864 governors, trustees and academy committee members responded to the annual school governance survey </a:t>
            </a:r>
          </a:p>
          <a:p>
            <a:endParaRPr lang="en-US" sz="2200" dirty="0">
              <a:latin typeface="Calibri Light" panose="020F0302020204030204" pitchFamily="34" charset="0"/>
              <a:cs typeface="Calibri Light" panose="020F0302020204030204" pitchFamily="34" charset="0"/>
            </a:endParaRPr>
          </a:p>
          <a:p>
            <a:r>
              <a:rPr lang="en-US" sz="2200" dirty="0">
                <a:latin typeface="Calibri Light" panose="020F0302020204030204" pitchFamily="34" charset="0"/>
                <a:cs typeface="Calibri Light" panose="020F0302020204030204" pitchFamily="34" charset="0"/>
              </a:rPr>
              <a:t>Six reports: </a:t>
            </a:r>
          </a:p>
          <a:p>
            <a:pPr marL="285750" indent="-285750">
              <a:buFont typeface="Wingdings" panose="05000000000000000000" pitchFamily="2" charset="2"/>
              <a:buChar char="v"/>
            </a:pPr>
            <a:r>
              <a:rPr lang="en-US" sz="2200" dirty="0">
                <a:latin typeface="Calibri Light" panose="020F0302020204030204" pitchFamily="34" charset="0"/>
                <a:cs typeface="Calibri Light" panose="020F0302020204030204" pitchFamily="34" charset="0"/>
              </a:rPr>
              <a:t>Staffing and leadership </a:t>
            </a:r>
          </a:p>
          <a:p>
            <a:pPr marL="285750" indent="-285750">
              <a:buFont typeface="Wingdings" panose="05000000000000000000" pitchFamily="2" charset="2"/>
              <a:buChar char="v"/>
            </a:pPr>
            <a:r>
              <a:rPr lang="en-US" sz="2200" dirty="0">
                <a:latin typeface="Calibri Light" panose="020F0302020204030204" pitchFamily="34" charset="0"/>
                <a:cs typeface="Calibri Light" panose="020F0302020204030204" pitchFamily="34" charset="0"/>
              </a:rPr>
              <a:t>Finance and funding</a:t>
            </a:r>
          </a:p>
          <a:p>
            <a:pPr marL="285750" indent="-285750">
              <a:buFont typeface="Wingdings" panose="05000000000000000000" pitchFamily="2" charset="2"/>
              <a:buChar char="v"/>
            </a:pPr>
            <a:r>
              <a:rPr lang="en-US" sz="2200" dirty="0">
                <a:latin typeface="Calibri Light" panose="020F0302020204030204" pitchFamily="34" charset="0"/>
                <a:cs typeface="Calibri Light" panose="020F0302020204030204" pitchFamily="34" charset="0"/>
              </a:rPr>
              <a:t>Governance volunteers</a:t>
            </a:r>
          </a:p>
          <a:p>
            <a:pPr marL="285750" indent="-285750">
              <a:buFont typeface="Wingdings" panose="05000000000000000000" pitchFamily="2" charset="2"/>
              <a:buChar char="v"/>
            </a:pPr>
            <a:r>
              <a:rPr lang="en-US" sz="2200" dirty="0">
                <a:latin typeface="Calibri Light" panose="020F0302020204030204" pitchFamily="34" charset="0"/>
                <a:cs typeface="Calibri Light" panose="020F0302020204030204" pitchFamily="34" charset="0"/>
              </a:rPr>
              <a:t>Governance practice</a:t>
            </a:r>
          </a:p>
          <a:p>
            <a:pPr marL="285750" indent="-285750">
              <a:buFont typeface="Wingdings" panose="05000000000000000000" pitchFamily="2" charset="2"/>
              <a:buChar char="v"/>
            </a:pPr>
            <a:r>
              <a:rPr lang="en-US" sz="2200" dirty="0">
                <a:latin typeface="Calibri Light" panose="020F0302020204030204" pitchFamily="34" charset="0"/>
                <a:cs typeface="Calibri Light" panose="020F0302020204030204" pitchFamily="34" charset="0"/>
              </a:rPr>
              <a:t>Multi academy trust governance</a:t>
            </a:r>
            <a:br>
              <a:rPr lang="en-US" sz="2200" dirty="0">
                <a:latin typeface="Calibri Light" panose="020F0302020204030204" pitchFamily="34" charset="0"/>
                <a:cs typeface="Calibri Light" panose="020F0302020204030204" pitchFamily="34" charset="0"/>
              </a:rPr>
            </a:br>
            <a:endParaRPr lang="en-US" sz="2200" dirty="0">
              <a:latin typeface="Calibri Light" panose="020F0302020204030204" pitchFamily="34" charset="0"/>
              <a:cs typeface="Calibri Light" panose="020F0302020204030204" pitchFamily="34" charset="0"/>
            </a:endParaRPr>
          </a:p>
          <a:p>
            <a:r>
              <a:rPr lang="en-US" sz="2200" dirty="0">
                <a:latin typeface="Calibri Light" panose="020F0302020204030204" pitchFamily="34" charset="0"/>
                <a:cs typeface="Calibri Light" panose="020F0302020204030204" pitchFamily="34" charset="0"/>
              </a:rPr>
              <a:t>Coming soon… </a:t>
            </a:r>
          </a:p>
          <a:p>
            <a:pPr marL="285750" indent="-285750">
              <a:buFont typeface="Wingdings" panose="05000000000000000000" pitchFamily="2" charset="2"/>
              <a:buChar char="v"/>
            </a:pPr>
            <a:r>
              <a:rPr lang="en-US" sz="2200" dirty="0">
                <a:latin typeface="Calibri Light" panose="020F0302020204030204" pitchFamily="34" charset="0"/>
                <a:cs typeface="Calibri Light" panose="020F0302020204030204" pitchFamily="34" charset="0"/>
              </a:rPr>
              <a:t>Pupils, communities, and accountability</a:t>
            </a:r>
            <a:endParaRPr lang="en-GB" sz="2200" dirty="0">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A83EAFD5-7611-43E7-9656-EC1AB9890B86}"/>
              </a:ext>
            </a:extLst>
          </p:cNvPr>
          <p:cNvPicPr>
            <a:picLocks noChangeAspect="1"/>
          </p:cNvPicPr>
          <p:nvPr/>
        </p:nvPicPr>
        <p:blipFill>
          <a:blip r:embed="rId7"/>
          <a:stretch>
            <a:fillRect/>
          </a:stretch>
        </p:blipFill>
        <p:spPr>
          <a:xfrm>
            <a:off x="9034349" y="4293096"/>
            <a:ext cx="2529400" cy="1764063"/>
          </a:xfrm>
          <a:prstGeom prst="rect">
            <a:avLst/>
          </a:prstGeom>
        </p:spPr>
      </p:pic>
      <p:pic>
        <p:nvPicPr>
          <p:cNvPr id="4" name="Picture 3">
            <a:extLst>
              <a:ext uri="{FF2B5EF4-FFF2-40B4-BE49-F238E27FC236}">
                <a16:creationId xmlns:a16="http://schemas.microsoft.com/office/drawing/2014/main" id="{9AC879AE-0E8F-4FDF-B16F-1D36C568995D}"/>
              </a:ext>
            </a:extLst>
          </p:cNvPr>
          <p:cNvPicPr>
            <a:picLocks noChangeAspect="1"/>
          </p:cNvPicPr>
          <p:nvPr/>
        </p:nvPicPr>
        <p:blipFill>
          <a:blip r:embed="rId8"/>
          <a:stretch>
            <a:fillRect/>
          </a:stretch>
        </p:blipFill>
        <p:spPr>
          <a:xfrm>
            <a:off x="5870503" y="4293096"/>
            <a:ext cx="2529400" cy="1756528"/>
          </a:xfrm>
          <a:prstGeom prst="rect">
            <a:avLst/>
          </a:prstGeom>
        </p:spPr>
      </p:pic>
    </p:spTree>
    <p:extLst>
      <p:ext uri="{BB962C8B-B14F-4D97-AF65-F5344CB8AC3E}">
        <p14:creationId xmlns:p14="http://schemas.microsoft.com/office/powerpoint/2010/main" val="1218413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1C24-8147-431C-8A90-7012B42F9D1B}"/>
              </a:ext>
            </a:extLst>
          </p:cNvPr>
          <p:cNvSpPr>
            <a:spLocks noGrp="1"/>
          </p:cNvSpPr>
          <p:nvPr>
            <p:ph type="title"/>
          </p:nvPr>
        </p:nvSpPr>
        <p:spPr/>
        <p:txBody>
          <a:bodyPr/>
          <a:lstStyle/>
          <a:p>
            <a:r>
              <a:rPr lang="en-GB" b="1" dirty="0">
                <a:latin typeface="Calibri Light" panose="020F0302020204030204" pitchFamily="34" charset="0"/>
              </a:rPr>
              <a:t>What are the top five issues facing England’s schools according to respondents?</a:t>
            </a:r>
            <a:endParaRPr lang="en-GB" b="1" dirty="0"/>
          </a:p>
        </p:txBody>
      </p:sp>
      <p:graphicFrame>
        <p:nvGraphicFramePr>
          <p:cNvPr id="7" name="Chart 6">
            <a:extLst>
              <a:ext uri="{FF2B5EF4-FFF2-40B4-BE49-F238E27FC236}">
                <a16:creationId xmlns:a16="http://schemas.microsoft.com/office/drawing/2014/main" id="{EAF23F2B-2C3C-4512-A8D4-8123AB45BCA3}"/>
              </a:ext>
            </a:extLst>
          </p:cNvPr>
          <p:cNvGraphicFramePr>
            <a:graphicFrameLocks/>
          </p:cNvGraphicFramePr>
          <p:nvPr>
            <p:extLst>
              <p:ext uri="{D42A27DB-BD31-4B8C-83A1-F6EECF244321}">
                <p14:modId xmlns:p14="http://schemas.microsoft.com/office/powerpoint/2010/main" val="3278471075"/>
              </p:ext>
            </p:extLst>
          </p:nvPr>
        </p:nvGraphicFramePr>
        <p:xfrm>
          <a:off x="407368" y="1484784"/>
          <a:ext cx="11665297"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011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93BD83-03C2-49A1-B240-A7D99CD8A7A4}"/>
              </a:ext>
            </a:extLst>
          </p:cNvPr>
          <p:cNvGraphicFramePr>
            <a:graphicFrameLocks noGrp="1"/>
          </p:cNvGraphicFramePr>
          <p:nvPr>
            <p:ph idx="1"/>
            <p:extLst>
              <p:ext uri="{D42A27DB-BD31-4B8C-83A1-F6EECF244321}">
                <p14:modId xmlns:p14="http://schemas.microsoft.com/office/powerpoint/2010/main" val="2144208848"/>
              </p:ext>
            </p:extLst>
          </p:nvPr>
        </p:nvGraphicFramePr>
        <p:xfrm>
          <a:off x="551384" y="840661"/>
          <a:ext cx="11089232" cy="5110649"/>
        </p:xfrm>
        <a:graphic>
          <a:graphicData uri="http://schemas.openxmlformats.org/drawingml/2006/table">
            <a:tbl>
              <a:tblPr firstRow="1" bandRow="1">
                <a:tableStyleId>{21E4AEA4-8DFA-4A89-87EB-49C32662AFE0}</a:tableStyleId>
              </a:tblPr>
              <a:tblGrid>
                <a:gridCol w="2772308">
                  <a:extLst>
                    <a:ext uri="{9D8B030D-6E8A-4147-A177-3AD203B41FA5}">
                      <a16:colId xmlns:a16="http://schemas.microsoft.com/office/drawing/2014/main" val="3149441575"/>
                    </a:ext>
                  </a:extLst>
                </a:gridCol>
                <a:gridCol w="2772308">
                  <a:extLst>
                    <a:ext uri="{9D8B030D-6E8A-4147-A177-3AD203B41FA5}">
                      <a16:colId xmlns:a16="http://schemas.microsoft.com/office/drawing/2014/main" val="3543723645"/>
                    </a:ext>
                  </a:extLst>
                </a:gridCol>
                <a:gridCol w="2772308">
                  <a:extLst>
                    <a:ext uri="{9D8B030D-6E8A-4147-A177-3AD203B41FA5}">
                      <a16:colId xmlns:a16="http://schemas.microsoft.com/office/drawing/2014/main" val="1030975894"/>
                    </a:ext>
                  </a:extLst>
                </a:gridCol>
                <a:gridCol w="2772308">
                  <a:extLst>
                    <a:ext uri="{9D8B030D-6E8A-4147-A177-3AD203B41FA5}">
                      <a16:colId xmlns:a16="http://schemas.microsoft.com/office/drawing/2014/main" val="3103697719"/>
                    </a:ext>
                  </a:extLst>
                </a:gridCol>
              </a:tblGrid>
              <a:tr h="365498">
                <a:tc>
                  <a:txBody>
                    <a:bodyPr/>
                    <a:lstStyle/>
                    <a:p>
                      <a:pPr algn="ctr"/>
                      <a:r>
                        <a:rPr lang="en-US" sz="1800" dirty="0">
                          <a:latin typeface="Calibri Light" panose="020F0302020204030204" pitchFamily="34" charset="0"/>
                          <a:cs typeface="Calibri Light" panose="020F0302020204030204" pitchFamily="34" charset="0"/>
                        </a:rPr>
                        <a:t> North West</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North East</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Yorkshire and Humber</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Nationally</a:t>
                      </a:r>
                      <a:endParaRPr lang="en-GB"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323395457"/>
                  </a:ext>
                </a:extLst>
              </a:tr>
              <a:tr h="913745">
                <a:tc>
                  <a:txBody>
                    <a:bodyPr/>
                    <a:lstStyle/>
                    <a:p>
                      <a:pPr algn="ctr"/>
                      <a:r>
                        <a:rPr lang="en-US" sz="1800" dirty="0">
                          <a:latin typeface="Calibri Light" panose="020F0302020204030204" pitchFamily="34" charset="0"/>
                          <a:cs typeface="Calibri Light" panose="020F0302020204030204" pitchFamily="34" charset="0"/>
                        </a:rPr>
                        <a:t>1. Balancing the budget </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(42%)</a:t>
                      </a:r>
                      <a:endParaRPr lang="en-GB" sz="1800" dirty="0">
                        <a:latin typeface="Calibri Light" panose="020F0302020204030204" pitchFamily="34" charset="0"/>
                        <a:cs typeface="Calibri Light" panose="020F0302020204030204" pitchFamily="34" charset="0"/>
                      </a:endParaRPr>
                    </a:p>
                  </a:txBody>
                  <a:tcPr anchor="ctr"/>
                </a:tc>
                <a:tc>
                  <a:txBody>
                    <a:bodyPr/>
                    <a:lstStyle/>
                    <a:p>
                      <a:pPr marL="342900" indent="-342900" algn="ctr">
                        <a:buAutoNum type="arabicPeriod"/>
                      </a:pPr>
                      <a:r>
                        <a:rPr lang="en-US" sz="1800" dirty="0">
                          <a:latin typeface="Calibri Light" panose="020F0302020204030204" pitchFamily="34" charset="0"/>
                          <a:cs typeface="Calibri Light" panose="020F0302020204030204" pitchFamily="34" charset="0"/>
                        </a:rPr>
                        <a:t>Staff wellbeing including workload (35%)</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1. Staff wellbeing including workload</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(34%) </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1. Balancing the budget </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(40%) </a:t>
                      </a:r>
                      <a:endParaRPr lang="en-GB"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102539247"/>
                  </a:ext>
                </a:extLst>
              </a:tr>
              <a:tr h="639622">
                <a:tc>
                  <a:txBody>
                    <a:bodyPr/>
                    <a:lstStyle/>
                    <a:p>
                      <a:pPr algn="ctr"/>
                      <a:r>
                        <a:rPr lang="en-US" sz="1800" dirty="0">
                          <a:latin typeface="Calibri Light" panose="020F0302020204030204" pitchFamily="34" charset="0"/>
                          <a:cs typeface="Calibri Light" panose="020F0302020204030204" pitchFamily="34" charset="0"/>
                        </a:rPr>
                        <a:t>2. Staff wellbeing and workload (39%)</a:t>
                      </a:r>
                    </a:p>
                  </a:txBody>
                  <a:tcPr anchor="ctr"/>
                </a:tc>
                <a:tc>
                  <a:txBody>
                    <a:bodyPr/>
                    <a:lstStyle/>
                    <a:p>
                      <a:pPr algn="ctr"/>
                      <a:r>
                        <a:rPr lang="en-US" sz="1800" dirty="0">
                          <a:latin typeface="Calibri Light" panose="020F0302020204030204" pitchFamily="34" charset="0"/>
                          <a:cs typeface="Calibri Light" panose="020F0302020204030204" pitchFamily="34" charset="0"/>
                        </a:rPr>
                        <a:t>2. Balancing the budget (30%)</a:t>
                      </a:r>
                    </a:p>
                  </a:txBody>
                  <a:tcPr anchor="ctr"/>
                </a:tc>
                <a:tc>
                  <a:txBody>
                    <a:bodyPr/>
                    <a:lstStyle/>
                    <a:p>
                      <a:pPr algn="ctr"/>
                      <a:r>
                        <a:rPr lang="en-US" sz="1800" dirty="0">
                          <a:latin typeface="Calibri Light" panose="020F0302020204030204" pitchFamily="34" charset="0"/>
                          <a:cs typeface="Calibri Light" panose="020F0302020204030204" pitchFamily="34" charset="0"/>
                        </a:rPr>
                        <a:t>2. Balancing the budget (33%)</a:t>
                      </a:r>
                    </a:p>
                  </a:txBody>
                  <a:tcPr anchor="ctr"/>
                </a:tc>
                <a:tc>
                  <a:txBody>
                    <a:bodyPr/>
                    <a:lstStyle/>
                    <a:p>
                      <a:pPr algn="ctr"/>
                      <a:r>
                        <a:rPr lang="en-US" sz="1800" dirty="0">
                          <a:latin typeface="Calibri Light" panose="020F0302020204030204" pitchFamily="34" charset="0"/>
                          <a:cs typeface="Calibri Light" panose="020F0302020204030204" pitchFamily="34" charset="0"/>
                        </a:rPr>
                        <a:t>2. Staff wellbeing and workload (36%)</a:t>
                      </a:r>
                    </a:p>
                  </a:txBody>
                  <a:tcPr anchor="ctr"/>
                </a:tc>
                <a:extLst>
                  <a:ext uri="{0D108BD9-81ED-4DB2-BD59-A6C34878D82A}">
                    <a16:rowId xmlns:a16="http://schemas.microsoft.com/office/drawing/2014/main" val="1611727138"/>
                  </a:ext>
                </a:extLst>
              </a:tr>
              <a:tr h="1124535">
                <a:tc>
                  <a:txBody>
                    <a:bodyPr/>
                    <a:lstStyle/>
                    <a:p>
                      <a:pPr algn="ctr"/>
                      <a:r>
                        <a:rPr lang="en-US" sz="1800" dirty="0">
                          <a:latin typeface="Calibri Light" panose="020F0302020204030204" pitchFamily="34" charset="0"/>
                          <a:cs typeface="Calibri Light" panose="020F0302020204030204" pitchFamily="34" charset="0"/>
                        </a:rPr>
                        <a:t>3. Pupil wellbeing</a:t>
                      </a:r>
                    </a:p>
                    <a:p>
                      <a:pPr algn="ctr"/>
                      <a:r>
                        <a:rPr lang="en-US" sz="1800" dirty="0">
                          <a:latin typeface="Calibri Light" panose="020F0302020204030204" pitchFamily="34" charset="0"/>
                          <a:cs typeface="Calibri Light" panose="020F0302020204030204" pitchFamily="34" charset="0"/>
                        </a:rPr>
                        <a:t>(31%)</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4. Support for SEND pupils</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(29%)</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4. Ensuring a broad and balanced curriculum </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(30%)</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3. Ensuring a broad and balanced curriculum </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(28%)</a:t>
                      </a:r>
                      <a:endParaRPr lang="en-GB"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5682997"/>
                  </a:ext>
                </a:extLst>
              </a:tr>
              <a:tr h="913745">
                <a:tc>
                  <a:txBody>
                    <a:bodyPr/>
                    <a:lstStyle/>
                    <a:p>
                      <a:pPr algn="ctr"/>
                      <a:r>
                        <a:rPr lang="en-US" sz="1800" dirty="0">
                          <a:latin typeface="Calibri Light" panose="020F0302020204030204" pitchFamily="34" charset="0"/>
                          <a:cs typeface="Calibri Light" panose="020F0302020204030204" pitchFamily="34" charset="0"/>
                        </a:rPr>
                        <a:t>5. Ensuring a broad and balanced curriculum</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(28%)</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4. Improving attainment</a:t>
                      </a:r>
                    </a:p>
                    <a:p>
                      <a:pPr algn="ctr"/>
                      <a:r>
                        <a:rPr lang="en-US" sz="1800" dirty="0">
                          <a:latin typeface="Calibri Light" panose="020F0302020204030204" pitchFamily="34" charset="0"/>
                          <a:cs typeface="Calibri Light" panose="020F0302020204030204" pitchFamily="34" charset="0"/>
                        </a:rPr>
                        <a:t>(29%)</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4. Improving attainment </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(30%)</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4. Improving attainment </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(28%)</a:t>
                      </a:r>
                      <a:endParaRPr lang="en-GB"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3405548962"/>
                  </a:ext>
                </a:extLst>
              </a:tr>
              <a:tr h="1151474">
                <a:tc>
                  <a:txBody>
                    <a:bodyPr/>
                    <a:lstStyle/>
                    <a:p>
                      <a:pPr algn="ctr"/>
                      <a:r>
                        <a:rPr lang="en-US" sz="1800" dirty="0">
                          <a:latin typeface="Calibri Light" panose="020F0302020204030204" pitchFamily="34" charset="0"/>
                          <a:cs typeface="Calibri Light" panose="020F0302020204030204" pitchFamily="34" charset="0"/>
                        </a:rPr>
                        <a:t>5. Improving attainment</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(28%)</a:t>
                      </a:r>
                      <a:endParaRPr lang="en-GB" sz="1800" dirty="0">
                        <a:latin typeface="Calibri Light" panose="020F0302020204030204" pitchFamily="34" charset="0"/>
                        <a:cs typeface="Calibri Light" panose="020F0302020204030204" pitchFamily="34" charset="0"/>
                      </a:endParaRPr>
                    </a:p>
                  </a:txBody>
                  <a:tcPr anchor="ctr"/>
                </a:tc>
                <a:tc>
                  <a:txBody>
                    <a:bodyPr/>
                    <a:lstStyle/>
                    <a:p>
                      <a:pPr marL="342900" indent="-342900" algn="ctr">
                        <a:buAutoNum type="arabicPeriod" startAt="5"/>
                      </a:pPr>
                      <a:r>
                        <a:rPr lang="en-US" sz="1800" dirty="0">
                          <a:latin typeface="Calibri Light" panose="020F0302020204030204" pitchFamily="34" charset="0"/>
                          <a:cs typeface="Calibri Light" panose="020F0302020204030204" pitchFamily="34" charset="0"/>
                        </a:rPr>
                        <a:t>Pupil wellbeing (27%)</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5. Pupil wellbeing</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(28%)</a:t>
                      </a:r>
                      <a:endParaRPr lang="en-GB" sz="1800" dirty="0">
                        <a:latin typeface="Calibri Light" panose="020F0302020204030204" pitchFamily="34" charset="0"/>
                        <a:cs typeface="Calibri Light" panose="020F0302020204030204" pitchFamily="34" charset="0"/>
                      </a:endParaRPr>
                    </a:p>
                  </a:txBody>
                  <a:tcPr anchor="ctr"/>
                </a:tc>
                <a:tc>
                  <a:txBody>
                    <a:bodyPr/>
                    <a:lstStyle/>
                    <a:p>
                      <a:pPr algn="ctr"/>
                      <a:r>
                        <a:rPr lang="en-US" sz="1800" dirty="0">
                          <a:latin typeface="Calibri Light" panose="020F0302020204030204" pitchFamily="34" charset="0"/>
                          <a:cs typeface="Calibri Light" panose="020F0302020204030204" pitchFamily="34" charset="0"/>
                        </a:rPr>
                        <a:t>5. Support for pupils with special educational needs </a:t>
                      </a:r>
                      <a:br>
                        <a:rPr lang="en-US" sz="1800" dirty="0">
                          <a:latin typeface="Calibri Light" panose="020F0302020204030204" pitchFamily="34" charset="0"/>
                          <a:cs typeface="Calibri Light" panose="020F0302020204030204" pitchFamily="34" charset="0"/>
                        </a:rPr>
                      </a:br>
                      <a:r>
                        <a:rPr lang="en-US" sz="1800" dirty="0">
                          <a:latin typeface="Calibri Light" panose="020F0302020204030204" pitchFamily="34" charset="0"/>
                          <a:cs typeface="Calibri Light" panose="020F0302020204030204" pitchFamily="34" charset="0"/>
                        </a:rPr>
                        <a:t>(28%)</a:t>
                      </a:r>
                      <a:endParaRPr lang="en-GB"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41494090"/>
                  </a:ext>
                </a:extLst>
              </a:tr>
            </a:tbl>
          </a:graphicData>
        </a:graphic>
      </p:graphicFrame>
      <p:sp>
        <p:nvSpPr>
          <p:cNvPr id="3" name="Title 2">
            <a:extLst>
              <a:ext uri="{FF2B5EF4-FFF2-40B4-BE49-F238E27FC236}">
                <a16:creationId xmlns:a16="http://schemas.microsoft.com/office/drawing/2014/main" id="{7883D46F-A2E1-406F-B6C4-8EB67248299E}"/>
              </a:ext>
            </a:extLst>
          </p:cNvPr>
          <p:cNvSpPr>
            <a:spLocks noGrp="1"/>
          </p:cNvSpPr>
          <p:nvPr>
            <p:ph type="title"/>
          </p:nvPr>
        </p:nvSpPr>
        <p:spPr>
          <a:xfrm>
            <a:off x="551384" y="132592"/>
            <a:ext cx="10972800" cy="708069"/>
          </a:xfrm>
        </p:spPr>
        <p:txBody>
          <a:bodyPr/>
          <a:lstStyle/>
          <a:p>
            <a:r>
              <a:rPr lang="en-GB" b="1" dirty="0">
                <a:latin typeface="Calibri Light" panose="020F0302020204030204" pitchFamily="34" charset="0"/>
              </a:rPr>
              <a:t>Top five issues by region</a:t>
            </a:r>
            <a:endParaRPr lang="en-GB" dirty="0"/>
          </a:p>
        </p:txBody>
      </p:sp>
    </p:spTree>
    <p:extLst>
      <p:ext uri="{BB962C8B-B14F-4D97-AF65-F5344CB8AC3E}">
        <p14:creationId xmlns:p14="http://schemas.microsoft.com/office/powerpoint/2010/main" val="37804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BB2BCA-A0A4-40E3-AD11-938C9A29DEE8}"/>
              </a:ext>
            </a:extLst>
          </p:cNvPr>
          <p:cNvSpPr>
            <a:spLocks noGrp="1"/>
          </p:cNvSpPr>
          <p:nvPr>
            <p:ph idx="1"/>
          </p:nvPr>
        </p:nvSpPr>
        <p:spPr>
          <a:xfrm>
            <a:off x="176023" y="962429"/>
            <a:ext cx="11348161" cy="4933141"/>
          </a:xfrm>
        </p:spPr>
        <p:txBody>
          <a:bodyPr/>
          <a:lstStyle/>
          <a:p>
            <a:r>
              <a:rPr lang="en-US" sz="2200" dirty="0">
                <a:latin typeface="Calibri Light" panose="020F0302020204030204" pitchFamily="34" charset="0"/>
                <a:cs typeface="Calibri Light" panose="020F0302020204030204" pitchFamily="34" charset="0"/>
              </a:rPr>
              <a:t>Respondents from the north </a:t>
            </a:r>
            <a:r>
              <a:rPr lang="en-US" sz="2200">
                <a:latin typeface="Calibri Light" panose="020F0302020204030204" pitchFamily="34" charset="0"/>
                <a:cs typeface="Calibri Light" panose="020F0302020204030204" pitchFamily="34" charset="0"/>
              </a:rPr>
              <a:t>were slightly less concerned </a:t>
            </a:r>
            <a:r>
              <a:rPr lang="en-US" sz="2200" dirty="0">
                <a:latin typeface="Calibri Light" panose="020F0302020204030204" pitchFamily="34" charset="0"/>
                <a:cs typeface="Calibri Light" panose="020F0302020204030204" pitchFamily="34" charset="0"/>
              </a:rPr>
              <a:t>about staffing attracting high quality senior leaders and teaching staff.</a:t>
            </a:r>
            <a:endParaRPr lang="en-GB" sz="2200" dirty="0">
              <a:latin typeface="Calibri Light" panose="020F0302020204030204" pitchFamily="34" charset="0"/>
              <a:cs typeface="Calibri Light" panose="020F0302020204030204" pitchFamily="34" charset="0"/>
            </a:endParaRPr>
          </a:p>
        </p:txBody>
      </p:sp>
      <p:sp>
        <p:nvSpPr>
          <p:cNvPr id="3" name="Title 2">
            <a:extLst>
              <a:ext uri="{FF2B5EF4-FFF2-40B4-BE49-F238E27FC236}">
                <a16:creationId xmlns:a16="http://schemas.microsoft.com/office/drawing/2014/main" id="{25F58DC8-4C03-4952-92FD-29255A3CC37A}"/>
              </a:ext>
            </a:extLst>
          </p:cNvPr>
          <p:cNvSpPr>
            <a:spLocks noGrp="1"/>
          </p:cNvSpPr>
          <p:nvPr>
            <p:ph type="title"/>
          </p:nvPr>
        </p:nvSpPr>
        <p:spPr/>
        <p:txBody>
          <a:bodyPr/>
          <a:lstStyle/>
          <a:p>
            <a:r>
              <a:rPr lang="en-US" dirty="0"/>
              <a:t>Leadership and staffing: Recruitment</a:t>
            </a:r>
            <a:endParaRPr lang="en-GB" dirty="0"/>
          </a:p>
        </p:txBody>
      </p:sp>
      <p:graphicFrame>
        <p:nvGraphicFramePr>
          <p:cNvPr id="4" name="Chart 3">
            <a:extLst>
              <a:ext uri="{FF2B5EF4-FFF2-40B4-BE49-F238E27FC236}">
                <a16:creationId xmlns:a16="http://schemas.microsoft.com/office/drawing/2014/main" id="{24B8C263-03AA-4FED-84D3-C1022994F07C}"/>
              </a:ext>
            </a:extLst>
          </p:cNvPr>
          <p:cNvGraphicFramePr>
            <a:graphicFrameLocks/>
          </p:cNvGraphicFramePr>
          <p:nvPr>
            <p:extLst>
              <p:ext uri="{D42A27DB-BD31-4B8C-83A1-F6EECF244321}">
                <p14:modId xmlns:p14="http://schemas.microsoft.com/office/powerpoint/2010/main" val="390623267"/>
              </p:ext>
            </p:extLst>
          </p:nvPr>
        </p:nvGraphicFramePr>
        <p:xfrm>
          <a:off x="334344" y="1772816"/>
          <a:ext cx="11522296" cy="2125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3E53BA8-54D3-4B58-9C91-6CB1CCA7BAFC}"/>
              </a:ext>
            </a:extLst>
          </p:cNvPr>
          <p:cNvGraphicFramePr>
            <a:graphicFrameLocks/>
          </p:cNvGraphicFramePr>
          <p:nvPr>
            <p:extLst>
              <p:ext uri="{D42A27DB-BD31-4B8C-83A1-F6EECF244321}">
                <p14:modId xmlns:p14="http://schemas.microsoft.com/office/powerpoint/2010/main" val="3779521738"/>
              </p:ext>
            </p:extLst>
          </p:nvPr>
        </p:nvGraphicFramePr>
        <p:xfrm>
          <a:off x="436471" y="3897983"/>
          <a:ext cx="11348161" cy="2195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992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7DC5C2-F91F-47FC-A454-4089873BA3DE}"/>
              </a:ext>
            </a:extLst>
          </p:cNvPr>
          <p:cNvSpPr>
            <a:spLocks noGrp="1"/>
          </p:cNvSpPr>
          <p:nvPr>
            <p:ph type="title"/>
          </p:nvPr>
        </p:nvSpPr>
        <p:spPr/>
        <p:txBody>
          <a:bodyPr/>
          <a:lstStyle/>
          <a:p>
            <a:r>
              <a:rPr lang="en-US" dirty="0"/>
              <a:t>Leadership and staffing: What are the factors affecting recruitment and retention of quality staff?</a:t>
            </a:r>
            <a:endParaRPr lang="en-GB" dirty="0"/>
          </a:p>
        </p:txBody>
      </p:sp>
      <p:graphicFrame>
        <p:nvGraphicFramePr>
          <p:cNvPr id="4" name="Chart 3">
            <a:extLst>
              <a:ext uri="{FF2B5EF4-FFF2-40B4-BE49-F238E27FC236}">
                <a16:creationId xmlns:a16="http://schemas.microsoft.com/office/drawing/2014/main" id="{74263ED4-5E58-47EE-BEAF-2D6A284E3DAD}"/>
              </a:ext>
            </a:extLst>
          </p:cNvPr>
          <p:cNvGraphicFramePr>
            <a:graphicFrameLocks/>
          </p:cNvGraphicFramePr>
          <p:nvPr>
            <p:extLst>
              <p:ext uri="{D42A27DB-BD31-4B8C-83A1-F6EECF244321}">
                <p14:modId xmlns:p14="http://schemas.microsoft.com/office/powerpoint/2010/main" val="688820633"/>
              </p:ext>
            </p:extLst>
          </p:nvPr>
        </p:nvGraphicFramePr>
        <p:xfrm>
          <a:off x="407368" y="1484784"/>
          <a:ext cx="11593288"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608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DD093-7774-45F7-935B-59F8B2B85E9B}"/>
              </a:ext>
            </a:extLst>
          </p:cNvPr>
          <p:cNvSpPr>
            <a:spLocks noGrp="1"/>
          </p:cNvSpPr>
          <p:nvPr>
            <p:ph idx="1"/>
          </p:nvPr>
        </p:nvSpPr>
        <p:spPr>
          <a:xfrm>
            <a:off x="407368" y="1052738"/>
            <a:ext cx="10972800" cy="1629634"/>
          </a:xfrm>
        </p:spPr>
        <p:txBody>
          <a:bodyPr/>
          <a:lstStyle/>
          <a:p>
            <a:pPr marL="0" indent="0">
              <a:buNone/>
            </a:pPr>
            <a:r>
              <a:rPr lang="en-US" sz="2200" b="1" dirty="0">
                <a:latin typeface="Calibri Light" panose="020F0302020204030204" pitchFamily="34" charset="0"/>
                <a:ea typeface="Calibri" panose="020F0502020204030204" pitchFamily="34" charset="0"/>
              </a:rPr>
              <a:t>Balancing the budget remains the leading concern for those governing </a:t>
            </a:r>
          </a:p>
          <a:p>
            <a:pPr>
              <a:buFont typeface="Wingdings" panose="05000000000000000000" pitchFamily="2" charset="2"/>
              <a:buChar char="v"/>
            </a:pPr>
            <a:r>
              <a:rPr lang="en-US" sz="2200" dirty="0">
                <a:latin typeface="Calibri Light" panose="020F0302020204030204" pitchFamily="34" charset="0"/>
                <a:ea typeface="Calibri" panose="020F0502020204030204" pitchFamily="34" charset="0"/>
              </a:rPr>
              <a:t>40% of governors and trustees report that balancing the budget is one of the top three issues facing their school(s) nationally while this was the case for 30% of North East respondents, 42% for those in the North West and 33% for those in Yorkshire and Humber.</a:t>
            </a:r>
            <a:br>
              <a:rPr lang="en-US" sz="2200" dirty="0">
                <a:latin typeface="Calibri Light" panose="020F0302020204030204" pitchFamily="34" charset="0"/>
                <a:ea typeface="Calibri" panose="020F0502020204030204" pitchFamily="34" charset="0"/>
              </a:rPr>
            </a:br>
            <a:endParaRPr lang="en-US" sz="2200" dirty="0">
              <a:latin typeface="Calibri Light" panose="020F0302020204030204" pitchFamily="34" charset="0"/>
              <a:ea typeface="Calibri" panose="020F0502020204030204" pitchFamily="34" charset="0"/>
            </a:endParaRPr>
          </a:p>
          <a:p>
            <a:pPr>
              <a:buFont typeface="Wingdings" panose="05000000000000000000" pitchFamily="2" charset="2"/>
              <a:buChar char="v"/>
            </a:pPr>
            <a:r>
              <a:rPr lang="en-US" sz="2200" b="1" dirty="0">
                <a:latin typeface="Calibri Light" panose="020F0302020204030204" pitchFamily="34" charset="0"/>
                <a:ea typeface="Calibri" panose="020F0502020204030204" pitchFamily="34" charset="0"/>
              </a:rPr>
              <a:t>13% more respondents reported than they expected to balance the budget in their next financial year than in 2019 with </a:t>
            </a:r>
            <a:endParaRPr lang="en-US" sz="2200" dirty="0">
              <a:latin typeface="Calibri Light" panose="020F0302020204030204" pitchFamily="34" charset="0"/>
              <a:ea typeface="Calibri" panose="020F0502020204030204" pitchFamily="34" charset="0"/>
            </a:endParaRPr>
          </a:p>
        </p:txBody>
      </p:sp>
      <p:sp>
        <p:nvSpPr>
          <p:cNvPr id="3" name="Title 2">
            <a:extLst>
              <a:ext uri="{FF2B5EF4-FFF2-40B4-BE49-F238E27FC236}">
                <a16:creationId xmlns:a16="http://schemas.microsoft.com/office/drawing/2014/main" id="{7A555F72-5834-4359-8AF7-4C80E4D7D64C}"/>
              </a:ext>
            </a:extLst>
          </p:cNvPr>
          <p:cNvSpPr>
            <a:spLocks noGrp="1"/>
          </p:cNvSpPr>
          <p:nvPr>
            <p:ph type="title"/>
          </p:nvPr>
        </p:nvSpPr>
        <p:spPr/>
        <p:txBody>
          <a:bodyPr/>
          <a:lstStyle/>
          <a:p>
            <a:r>
              <a:rPr lang="en-US" dirty="0"/>
              <a:t>Finance and funding: The budget</a:t>
            </a:r>
            <a:endParaRPr lang="en-GB" dirty="0"/>
          </a:p>
        </p:txBody>
      </p:sp>
      <p:graphicFrame>
        <p:nvGraphicFramePr>
          <p:cNvPr id="4" name="Chart 3">
            <a:extLst>
              <a:ext uri="{FF2B5EF4-FFF2-40B4-BE49-F238E27FC236}">
                <a16:creationId xmlns:a16="http://schemas.microsoft.com/office/drawing/2014/main" id="{E611B5D7-6CB0-4AE3-9CC3-39E289678032}"/>
              </a:ext>
            </a:extLst>
          </p:cNvPr>
          <p:cNvGraphicFramePr>
            <a:graphicFrameLocks/>
          </p:cNvGraphicFramePr>
          <p:nvPr>
            <p:extLst>
              <p:ext uri="{D42A27DB-BD31-4B8C-83A1-F6EECF244321}">
                <p14:modId xmlns:p14="http://schemas.microsoft.com/office/powerpoint/2010/main" val="1775118170"/>
              </p:ext>
            </p:extLst>
          </p:nvPr>
        </p:nvGraphicFramePr>
        <p:xfrm>
          <a:off x="407368" y="3717032"/>
          <a:ext cx="11160489" cy="2376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72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1E2955-915E-4431-8062-B368A02B16E8}"/>
              </a:ext>
            </a:extLst>
          </p:cNvPr>
          <p:cNvSpPr>
            <a:spLocks noGrp="1"/>
          </p:cNvSpPr>
          <p:nvPr>
            <p:ph type="title"/>
          </p:nvPr>
        </p:nvSpPr>
        <p:spPr>
          <a:xfrm>
            <a:off x="407368" y="188640"/>
            <a:ext cx="10972800" cy="708069"/>
          </a:xfrm>
        </p:spPr>
        <p:txBody>
          <a:bodyPr/>
          <a:lstStyle/>
          <a:p>
            <a:r>
              <a:rPr lang="en-US" dirty="0"/>
              <a:t>Finance and funding: Financial constraints</a:t>
            </a:r>
            <a:endParaRPr lang="en-GB" dirty="0"/>
          </a:p>
        </p:txBody>
      </p:sp>
      <p:graphicFrame>
        <p:nvGraphicFramePr>
          <p:cNvPr id="4" name="Chart 3">
            <a:extLst>
              <a:ext uri="{FF2B5EF4-FFF2-40B4-BE49-F238E27FC236}">
                <a16:creationId xmlns:a16="http://schemas.microsoft.com/office/drawing/2014/main" id="{4C8DA87E-E351-4501-8673-AD83B10E2A73}"/>
              </a:ext>
            </a:extLst>
          </p:cNvPr>
          <p:cNvGraphicFramePr>
            <a:graphicFrameLocks/>
          </p:cNvGraphicFramePr>
          <p:nvPr>
            <p:extLst>
              <p:ext uri="{D42A27DB-BD31-4B8C-83A1-F6EECF244321}">
                <p14:modId xmlns:p14="http://schemas.microsoft.com/office/powerpoint/2010/main" val="2986448752"/>
              </p:ext>
            </p:extLst>
          </p:nvPr>
        </p:nvGraphicFramePr>
        <p:xfrm>
          <a:off x="407368" y="896708"/>
          <a:ext cx="11593288" cy="52685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1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D0EA0-84FF-4AD8-A4C7-63A0FA33A67A}"/>
              </a:ext>
            </a:extLst>
          </p:cNvPr>
          <p:cNvSpPr>
            <a:spLocks noGrp="1"/>
          </p:cNvSpPr>
          <p:nvPr>
            <p:ph type="title"/>
          </p:nvPr>
        </p:nvSpPr>
        <p:spPr/>
        <p:txBody>
          <a:bodyPr/>
          <a:lstStyle/>
          <a:p>
            <a:r>
              <a:rPr lang="en-US" dirty="0"/>
              <a:t>Governance volunteers: The demographics</a:t>
            </a:r>
            <a:endParaRPr lang="en-GB" dirty="0"/>
          </a:p>
        </p:txBody>
      </p:sp>
      <p:graphicFrame>
        <p:nvGraphicFramePr>
          <p:cNvPr id="4" name="Content Placeholder 3">
            <a:extLst>
              <a:ext uri="{FF2B5EF4-FFF2-40B4-BE49-F238E27FC236}">
                <a16:creationId xmlns:a16="http://schemas.microsoft.com/office/drawing/2014/main" id="{3F68F97B-1B57-4EA2-B093-8E1539EA3860}"/>
              </a:ext>
            </a:extLst>
          </p:cNvPr>
          <p:cNvGraphicFramePr>
            <a:graphicFrameLocks noGrp="1"/>
          </p:cNvGraphicFramePr>
          <p:nvPr>
            <p:ph idx="1"/>
            <p:extLst>
              <p:ext uri="{D42A27DB-BD31-4B8C-83A1-F6EECF244321}">
                <p14:modId xmlns:p14="http://schemas.microsoft.com/office/powerpoint/2010/main" val="3988025459"/>
              </p:ext>
            </p:extLst>
          </p:nvPr>
        </p:nvGraphicFramePr>
        <p:xfrm>
          <a:off x="15488" y="1085529"/>
          <a:ext cx="12000656"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5D6C48A2-401F-4324-8920-7B36B0B1C0B7}"/>
              </a:ext>
            </a:extLst>
          </p:cNvPr>
          <p:cNvGraphicFramePr>
            <a:graphicFrameLocks/>
          </p:cNvGraphicFramePr>
          <p:nvPr>
            <p:extLst>
              <p:ext uri="{D42A27DB-BD31-4B8C-83A1-F6EECF244321}">
                <p14:modId xmlns:p14="http://schemas.microsoft.com/office/powerpoint/2010/main" val="2245357643"/>
              </p:ext>
            </p:extLst>
          </p:nvPr>
        </p:nvGraphicFramePr>
        <p:xfrm>
          <a:off x="91879" y="3429000"/>
          <a:ext cx="12000656" cy="2808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219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owerpoint Template">
  <a:themeElements>
    <a:clrScheme name="NGA">
      <a:dk1>
        <a:sysClr val="windowText" lastClr="000000"/>
      </a:dk1>
      <a:lt1>
        <a:sysClr val="window" lastClr="FFFFFF"/>
      </a:lt1>
      <a:dk2>
        <a:srgbClr val="242852"/>
      </a:dk2>
      <a:lt2>
        <a:srgbClr val="C0D7EC"/>
      </a:lt2>
      <a:accent1>
        <a:srgbClr val="4F81BD"/>
      </a:accent1>
      <a:accent2>
        <a:srgbClr val="7EB2E6"/>
      </a:accent2>
      <a:accent3>
        <a:srgbClr val="297FD5"/>
      </a:accent3>
      <a:accent4>
        <a:srgbClr val="1E5F9F"/>
      </a:accent4>
      <a:accent5>
        <a:srgbClr val="3477B2"/>
      </a:accent5>
      <a:accent6>
        <a:srgbClr val="B1E3F9"/>
      </a:accent6>
      <a:hlink>
        <a:srgbClr val="0070C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5537</TotalTime>
  <Words>2704</Words>
  <Application>Microsoft Office PowerPoint</Application>
  <PresentationFormat>Widescreen</PresentationFormat>
  <Paragraphs>165</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Segoe UI</vt:lpstr>
      <vt:lpstr>Wingdings</vt:lpstr>
      <vt:lpstr>Powerpoint Template</vt:lpstr>
      <vt:lpstr>School Governance 2020</vt:lpstr>
      <vt:lpstr>School Governance 2020</vt:lpstr>
      <vt:lpstr>What are the top five issues facing England’s schools according to respondents?</vt:lpstr>
      <vt:lpstr>Top five issues by region</vt:lpstr>
      <vt:lpstr>Leadership and staffing: Recruitment</vt:lpstr>
      <vt:lpstr>Leadership and staffing: What are the factors affecting recruitment and retention of quality staff?</vt:lpstr>
      <vt:lpstr>Finance and funding: The budget</vt:lpstr>
      <vt:lpstr>Finance and funding: Financial constraints</vt:lpstr>
      <vt:lpstr>Governance volunteers: The demographics</vt:lpstr>
      <vt:lpstr>Governance volunteers: Motivations</vt:lpstr>
      <vt:lpstr>Governance practice</vt:lpstr>
      <vt:lpstr>Governance practice: Training and development</vt:lpstr>
      <vt:lpstr>School governance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Hannah Garrington</cp:lastModifiedBy>
  <cp:revision>182</cp:revision>
  <cp:lastPrinted>2016-02-09T15:05:19Z</cp:lastPrinted>
  <dcterms:created xsi:type="dcterms:W3CDTF">2014-01-07T13:19:03Z</dcterms:created>
  <dcterms:modified xsi:type="dcterms:W3CDTF">2020-09-28T15:05:32Z</dcterms:modified>
</cp:coreProperties>
</file>