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7" r:id="rId4"/>
    <p:sldMasterId id="2147483734" r:id="rId5"/>
  </p:sldMasterIdLst>
  <p:notesMasterIdLst>
    <p:notesMasterId r:id="rId33"/>
  </p:notesMasterIdLst>
  <p:sldIdLst>
    <p:sldId id="256" r:id="rId6"/>
    <p:sldId id="272" r:id="rId7"/>
    <p:sldId id="2145706734" r:id="rId8"/>
    <p:sldId id="2145706761" r:id="rId9"/>
    <p:sldId id="2145706762" r:id="rId10"/>
    <p:sldId id="2145706758" r:id="rId11"/>
    <p:sldId id="1060" r:id="rId12"/>
    <p:sldId id="1064" r:id="rId13"/>
    <p:sldId id="357" r:id="rId14"/>
    <p:sldId id="257" r:id="rId15"/>
    <p:sldId id="2145706756" r:id="rId16"/>
    <p:sldId id="2145706744" r:id="rId17"/>
    <p:sldId id="2145706757" r:id="rId18"/>
    <p:sldId id="2145706751" r:id="rId19"/>
    <p:sldId id="2145706760" r:id="rId20"/>
    <p:sldId id="503" r:id="rId21"/>
    <p:sldId id="2145706737" r:id="rId22"/>
    <p:sldId id="2145706742" r:id="rId23"/>
    <p:sldId id="273" r:id="rId24"/>
    <p:sldId id="2145706759" r:id="rId25"/>
    <p:sldId id="294" r:id="rId26"/>
    <p:sldId id="2145706750" r:id="rId27"/>
    <p:sldId id="489" r:id="rId28"/>
    <p:sldId id="2145706741" r:id="rId29"/>
    <p:sldId id="295" r:id="rId30"/>
    <p:sldId id="329" r:id="rId31"/>
    <p:sldId id="267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exend Deca" panose="020B0604020202020204" charset="0"/>
      <p:regular r:id="rId44"/>
      <p:bold r:id="rId45"/>
    </p:embeddedFont>
    <p:embeddedFont>
      <p:font typeface="Lexend Deca Light" panose="020B0604020202020204" charset="0"/>
      <p:regular r:id="rId46"/>
    </p:embeddedFont>
    <p:embeddedFont>
      <p:font typeface="Lexend Deca Medium" panose="020B0604020202020204" charset="0"/>
      <p:regular r:id="rId47"/>
    </p:embeddedFont>
    <p:embeddedFont>
      <p:font typeface="New Kansas SemiBold" panose="020B0604020202020204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47984D-04C7-1EDD-D622-7708867CCE48}" name="Francey Smith" initials="FS" userId="S::francey.smith@nga.org.uk::a7d7d66c-5bb9-4c82-bd9e-0873733478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00"/>
    <a:srgbClr val="FF77A9"/>
    <a:srgbClr val="40D1BB"/>
    <a:srgbClr val="00407B"/>
    <a:srgbClr val="0088E0"/>
    <a:srgbClr val="008E72"/>
    <a:srgbClr val="FF9A00"/>
    <a:srgbClr val="0088DF"/>
    <a:srgbClr val="FF7070"/>
    <a:srgbClr val="FFB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7AD40-1ED6-4FD4-A264-A51D94760E59}" v="8" dt="2023-07-14T14:25:21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8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Knights" userId="906951db-8127-4bcd-81ea-46846eea63a3" providerId="ADAL" clId="{A497AD40-1ED6-4FD4-A264-A51D94760E59}"/>
    <pc:docChg chg="undo custSel addSld delSld modSld sldOrd">
      <pc:chgData name="Emma Knights" userId="906951db-8127-4bcd-81ea-46846eea63a3" providerId="ADAL" clId="{A497AD40-1ED6-4FD4-A264-A51D94760E59}" dt="2023-07-14T14:30:31.945" v="619" actId="20577"/>
      <pc:docMkLst>
        <pc:docMk/>
      </pc:docMkLst>
      <pc:sldChg chg="modSp mod">
        <pc:chgData name="Emma Knights" userId="906951db-8127-4bcd-81ea-46846eea63a3" providerId="ADAL" clId="{A497AD40-1ED6-4FD4-A264-A51D94760E59}" dt="2023-07-14T14:03:46.789" v="293" actId="255"/>
        <pc:sldMkLst>
          <pc:docMk/>
          <pc:sldMk cId="552901856" sldId="256"/>
        </pc:sldMkLst>
        <pc:spChg chg="mod">
          <ac:chgData name="Emma Knights" userId="906951db-8127-4bcd-81ea-46846eea63a3" providerId="ADAL" clId="{A497AD40-1ED6-4FD4-A264-A51D94760E59}" dt="2023-07-14T14:03:46.789" v="293" actId="255"/>
          <ac:spMkLst>
            <pc:docMk/>
            <pc:sldMk cId="552901856" sldId="256"/>
            <ac:spMk id="4" creationId="{BD8F668E-526F-1CC6-2E1D-204776DE59E2}"/>
          </ac:spMkLst>
        </pc:spChg>
        <pc:spChg chg="mod">
          <ac:chgData name="Emma Knights" userId="906951db-8127-4bcd-81ea-46846eea63a3" providerId="ADAL" clId="{A497AD40-1ED6-4FD4-A264-A51D94760E59}" dt="2023-07-14T13:54:28.424" v="105" actId="27636"/>
          <ac:spMkLst>
            <pc:docMk/>
            <pc:sldMk cId="552901856" sldId="256"/>
            <ac:spMk id="5" creationId="{7CCBB23D-EEEF-99DB-DC48-4747696E1A2F}"/>
          </ac:spMkLst>
        </pc:spChg>
      </pc:sldChg>
      <pc:sldChg chg="modSp mod">
        <pc:chgData name="Emma Knights" userId="906951db-8127-4bcd-81ea-46846eea63a3" providerId="ADAL" clId="{A497AD40-1ED6-4FD4-A264-A51D94760E59}" dt="2023-07-14T14:30:31.945" v="619" actId="20577"/>
        <pc:sldMkLst>
          <pc:docMk/>
          <pc:sldMk cId="2162119919" sldId="267"/>
        </pc:sldMkLst>
        <pc:spChg chg="mod">
          <ac:chgData name="Emma Knights" userId="906951db-8127-4bcd-81ea-46846eea63a3" providerId="ADAL" clId="{A497AD40-1ED6-4FD4-A264-A51D94760E59}" dt="2023-07-14T14:30:31.945" v="619" actId="20577"/>
          <ac:spMkLst>
            <pc:docMk/>
            <pc:sldMk cId="2162119919" sldId="267"/>
            <ac:spMk id="3" creationId="{D26658E3-7DD2-1A15-EB6B-310ECCEF80A4}"/>
          </ac:spMkLst>
        </pc:spChg>
      </pc:sldChg>
      <pc:sldChg chg="modSp mod">
        <pc:chgData name="Emma Knights" userId="906951db-8127-4bcd-81ea-46846eea63a3" providerId="ADAL" clId="{A497AD40-1ED6-4FD4-A264-A51D94760E59}" dt="2023-07-14T14:27:30.148" v="537" actId="20577"/>
        <pc:sldMkLst>
          <pc:docMk/>
          <pc:sldMk cId="3993798878" sldId="273"/>
        </pc:sldMkLst>
        <pc:spChg chg="mod">
          <ac:chgData name="Emma Knights" userId="906951db-8127-4bcd-81ea-46846eea63a3" providerId="ADAL" clId="{A497AD40-1ED6-4FD4-A264-A51D94760E59}" dt="2023-07-14T14:27:30.148" v="537" actId="20577"/>
          <ac:spMkLst>
            <pc:docMk/>
            <pc:sldMk cId="3993798878" sldId="273"/>
            <ac:spMk id="2" creationId="{AE9AF0C3-10A3-5A37-27D5-7B62288B5080}"/>
          </ac:spMkLst>
        </pc:spChg>
      </pc:sldChg>
      <pc:sldChg chg="del">
        <pc:chgData name="Emma Knights" userId="906951db-8127-4bcd-81ea-46846eea63a3" providerId="ADAL" clId="{A497AD40-1ED6-4FD4-A264-A51D94760E59}" dt="2023-07-14T13:54:40.969" v="106" actId="47"/>
        <pc:sldMkLst>
          <pc:docMk/>
          <pc:sldMk cId="2603552782" sldId="274"/>
        </pc:sldMkLst>
      </pc:sldChg>
      <pc:sldChg chg="modSp mod">
        <pc:chgData name="Emma Knights" userId="906951db-8127-4bcd-81ea-46846eea63a3" providerId="ADAL" clId="{A497AD40-1ED6-4FD4-A264-A51D94760E59}" dt="2023-07-14T14:21:08.854" v="335" actId="113"/>
        <pc:sldMkLst>
          <pc:docMk/>
          <pc:sldMk cId="3740421982" sldId="294"/>
        </pc:sldMkLst>
        <pc:spChg chg="mod">
          <ac:chgData name="Emma Knights" userId="906951db-8127-4bcd-81ea-46846eea63a3" providerId="ADAL" clId="{A497AD40-1ED6-4FD4-A264-A51D94760E59}" dt="2023-07-14T14:21:08.854" v="335" actId="113"/>
          <ac:spMkLst>
            <pc:docMk/>
            <pc:sldMk cId="3740421982" sldId="294"/>
            <ac:spMk id="5" creationId="{ED32A726-158B-47D5-F22C-4119E1F3B6CC}"/>
          </ac:spMkLst>
        </pc:spChg>
        <pc:picChg chg="mod">
          <ac:chgData name="Emma Knights" userId="906951db-8127-4bcd-81ea-46846eea63a3" providerId="ADAL" clId="{A497AD40-1ED6-4FD4-A264-A51D94760E59}" dt="2023-07-14T14:20:39.205" v="309" actId="1076"/>
          <ac:picMkLst>
            <pc:docMk/>
            <pc:sldMk cId="3740421982" sldId="294"/>
            <ac:picMk id="7" creationId="{E4B6619C-D9AD-5EB7-218C-8318B1D32C9E}"/>
          </ac:picMkLst>
        </pc:picChg>
      </pc:sldChg>
      <pc:sldChg chg="ord">
        <pc:chgData name="Emma Knights" userId="906951db-8127-4bcd-81ea-46846eea63a3" providerId="ADAL" clId="{A497AD40-1ED6-4FD4-A264-A51D94760E59}" dt="2023-07-14T14:29:11.042" v="539"/>
        <pc:sldMkLst>
          <pc:docMk/>
          <pc:sldMk cId="1653388080" sldId="2145706751"/>
        </pc:sldMkLst>
      </pc:sldChg>
      <pc:sldChg chg="modSp mod">
        <pc:chgData name="Emma Knights" userId="906951db-8127-4bcd-81ea-46846eea63a3" providerId="ADAL" clId="{A497AD40-1ED6-4FD4-A264-A51D94760E59}" dt="2023-07-14T13:56:51.289" v="145" actId="20577"/>
        <pc:sldMkLst>
          <pc:docMk/>
          <pc:sldMk cId="3541673335" sldId="2145706757"/>
        </pc:sldMkLst>
        <pc:spChg chg="mod">
          <ac:chgData name="Emma Knights" userId="906951db-8127-4bcd-81ea-46846eea63a3" providerId="ADAL" clId="{A497AD40-1ED6-4FD4-A264-A51D94760E59}" dt="2023-07-14T13:56:51.289" v="145" actId="20577"/>
          <ac:spMkLst>
            <pc:docMk/>
            <pc:sldMk cId="3541673335" sldId="2145706757"/>
            <ac:spMk id="2" creationId="{6636B539-F8E2-960F-6D7B-0A4F0E778D25}"/>
          </ac:spMkLst>
        </pc:spChg>
      </pc:sldChg>
      <pc:sldChg chg="modSp mod">
        <pc:chgData name="Emma Knights" userId="906951db-8127-4bcd-81ea-46846eea63a3" providerId="ADAL" clId="{A497AD40-1ED6-4FD4-A264-A51D94760E59}" dt="2023-07-14T13:55:18.327" v="124" actId="20577"/>
        <pc:sldMkLst>
          <pc:docMk/>
          <pc:sldMk cId="2432590994" sldId="2145706758"/>
        </pc:sldMkLst>
        <pc:spChg chg="mod">
          <ac:chgData name="Emma Knights" userId="906951db-8127-4bcd-81ea-46846eea63a3" providerId="ADAL" clId="{A497AD40-1ED6-4FD4-A264-A51D94760E59}" dt="2023-07-14T13:55:18.327" v="124" actId="20577"/>
          <ac:spMkLst>
            <pc:docMk/>
            <pc:sldMk cId="2432590994" sldId="2145706758"/>
            <ac:spMk id="2" creationId="{E4789EB2-F561-AAF4-F41B-49522C8ED3D4}"/>
          </ac:spMkLst>
        </pc:spChg>
      </pc:sldChg>
      <pc:sldChg chg="modSp mod">
        <pc:chgData name="Emma Knights" userId="906951db-8127-4bcd-81ea-46846eea63a3" providerId="ADAL" clId="{A497AD40-1ED6-4FD4-A264-A51D94760E59}" dt="2023-07-14T13:57:13.665" v="168" actId="14100"/>
        <pc:sldMkLst>
          <pc:docMk/>
          <pc:sldMk cId="2771279768" sldId="2145706759"/>
        </pc:sldMkLst>
        <pc:spChg chg="mod">
          <ac:chgData name="Emma Knights" userId="906951db-8127-4bcd-81ea-46846eea63a3" providerId="ADAL" clId="{A497AD40-1ED6-4FD4-A264-A51D94760E59}" dt="2023-07-14T13:57:13.665" v="168" actId="14100"/>
          <ac:spMkLst>
            <pc:docMk/>
            <pc:sldMk cId="2771279768" sldId="2145706759"/>
            <ac:spMk id="2" creationId="{6636B539-F8E2-960F-6D7B-0A4F0E778D25}"/>
          </ac:spMkLst>
        </pc:spChg>
      </pc:sldChg>
      <pc:sldChg chg="addSp delSp modSp new mod modClrScheme chgLayout">
        <pc:chgData name="Emma Knights" userId="906951db-8127-4bcd-81ea-46846eea63a3" providerId="ADAL" clId="{A497AD40-1ED6-4FD4-A264-A51D94760E59}" dt="2023-07-14T14:26:14.969" v="518" actId="20577"/>
        <pc:sldMkLst>
          <pc:docMk/>
          <pc:sldMk cId="3846790332" sldId="2145706762"/>
        </pc:sldMkLst>
        <pc:spChg chg="del mod ord">
          <ac:chgData name="Emma Knights" userId="906951db-8127-4bcd-81ea-46846eea63a3" providerId="ADAL" clId="{A497AD40-1ED6-4FD4-A264-A51D94760E59}" dt="2023-07-14T14:24:02.103" v="337" actId="700"/>
          <ac:spMkLst>
            <pc:docMk/>
            <pc:sldMk cId="3846790332" sldId="2145706762"/>
            <ac:spMk id="2" creationId="{3EBB1D76-2AF8-75CE-7D9F-BD6D25EF1CD8}"/>
          </ac:spMkLst>
        </pc:spChg>
        <pc:spChg chg="del mod ord">
          <ac:chgData name="Emma Knights" userId="906951db-8127-4bcd-81ea-46846eea63a3" providerId="ADAL" clId="{A497AD40-1ED6-4FD4-A264-A51D94760E59}" dt="2023-07-14T14:24:02.103" v="337" actId="700"/>
          <ac:spMkLst>
            <pc:docMk/>
            <pc:sldMk cId="3846790332" sldId="2145706762"/>
            <ac:spMk id="3" creationId="{8160DED2-41BC-1FA0-80D5-0C57767F5A0D}"/>
          </ac:spMkLst>
        </pc:spChg>
        <pc:spChg chg="del">
          <ac:chgData name="Emma Knights" userId="906951db-8127-4bcd-81ea-46846eea63a3" providerId="ADAL" clId="{A497AD40-1ED6-4FD4-A264-A51D94760E59}" dt="2023-07-14T14:24:02.103" v="337" actId="700"/>
          <ac:spMkLst>
            <pc:docMk/>
            <pc:sldMk cId="3846790332" sldId="2145706762"/>
            <ac:spMk id="4" creationId="{CD33B685-0615-8650-2EAF-4CD4D9A8C917}"/>
          </ac:spMkLst>
        </pc:spChg>
        <pc:spChg chg="add del mod ord">
          <ac:chgData name="Emma Knights" userId="906951db-8127-4bcd-81ea-46846eea63a3" providerId="ADAL" clId="{A497AD40-1ED6-4FD4-A264-A51D94760E59}" dt="2023-07-14T14:24:23.875" v="339" actId="700"/>
          <ac:spMkLst>
            <pc:docMk/>
            <pc:sldMk cId="3846790332" sldId="2145706762"/>
            <ac:spMk id="5" creationId="{BE19EC77-806D-8884-C01D-97E7CBD887A6}"/>
          </ac:spMkLst>
        </pc:spChg>
        <pc:spChg chg="add del mod ord">
          <ac:chgData name="Emma Knights" userId="906951db-8127-4bcd-81ea-46846eea63a3" providerId="ADAL" clId="{A497AD40-1ED6-4FD4-A264-A51D94760E59}" dt="2023-07-14T14:24:06.807" v="338"/>
          <ac:spMkLst>
            <pc:docMk/>
            <pc:sldMk cId="3846790332" sldId="2145706762"/>
            <ac:spMk id="6" creationId="{F43E58E9-2BDA-0266-FE66-5950E6AE5B87}"/>
          </ac:spMkLst>
        </pc:spChg>
        <pc:spChg chg="add mod ord">
          <ac:chgData name="Emma Knights" userId="906951db-8127-4bcd-81ea-46846eea63a3" providerId="ADAL" clId="{A497AD40-1ED6-4FD4-A264-A51D94760E59}" dt="2023-07-14T14:26:14.969" v="518" actId="20577"/>
          <ac:spMkLst>
            <pc:docMk/>
            <pc:sldMk cId="3846790332" sldId="2145706762"/>
            <ac:spMk id="7" creationId="{FB3BBAF7-DC1E-6021-D5E3-A030FF7C5F7B}"/>
          </ac:spMkLst>
        </pc:spChg>
        <pc:picChg chg="add mod ord">
          <ac:chgData name="Emma Knights" userId="906951db-8127-4bcd-81ea-46846eea63a3" providerId="ADAL" clId="{A497AD40-1ED6-4FD4-A264-A51D94760E59}" dt="2023-07-14T14:24:43.241" v="345" actId="1076"/>
          <ac:picMkLst>
            <pc:docMk/>
            <pc:sldMk cId="3846790332" sldId="2145706762"/>
            <ac:picMk id="1026" creationId="{38167621-C942-19D8-D428-9A149082E0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BB9AA-3A9F-4E93-8FAD-904837A52633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A94E4-E193-4B04-A66A-E0013654D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B0FAE-04C9-4267-B719-DB4BD9BA42C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45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B0FAE-04C9-4267-B719-DB4BD9BA42C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58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B0FAE-04C9-4267-B719-DB4BD9BA42C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7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B0FAE-04C9-4267-B719-DB4BD9BA42C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36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B0FAE-04C9-4267-B719-DB4BD9BA4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35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0CE39-9EC7-4E30-B8E2-5F5BF9D93B2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58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4E3-7C0D-450B-985B-82AC377591C4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5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B0FAE-04C9-4267-B719-DB4BD9BA42C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40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://www.nga.org.uk/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hyperlink" Target="http://www.nga.org.uk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learning-link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ga.org.uk/" TargetMode="Externa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hyperlink" Target="http://www.nga.org.uk/learning-link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ga.org.uk/" TargetMode="Externa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" TargetMode="Externa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ga.org.uk/" TargetMode="Externa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hyperlink" Target="http://www.nga.org.uk/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hyperlink" Target="http://www.nga.org.uk/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learning-link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nga.org.uk/learning-link" TargetMode="Externa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hyperlink" Target="http://www.nga.org.uk/learning-link" TargetMode="Externa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ga.org.uk/learning-link" TargetMode="Externa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G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94" y="2406041"/>
            <a:ext cx="9671770" cy="1010659"/>
          </a:xfrm>
        </p:spPr>
        <p:txBody>
          <a:bodyPr anchor="t" anchorCtr="0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GB"/>
              <a:t>L.E.A.D Governance day</a:t>
            </a:r>
            <a:br>
              <a:rPr lang="en-GB"/>
            </a:br>
            <a:r>
              <a:rPr lang="en-GB"/>
              <a:t>Stronger together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94" y="4709942"/>
            <a:ext cx="9671770" cy="10812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Emma Knights</a:t>
            </a:r>
          </a:p>
          <a:p>
            <a:r>
              <a:rPr lang="en-GB"/>
              <a:t>Chief Executive, NGA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5741C-EABD-34A9-7ADE-B467838CA212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B12B5-48C3-FBBD-54B6-F6811843F4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50664" y="198766"/>
            <a:ext cx="430414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96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51474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88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B04BB-36AE-43E6-08DB-D156314A8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3F3F9-A48F-31C9-1FC8-11A27B936674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96907C65-5C21-F5CD-CC52-10D36582F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CB59E9E-2C2B-E499-5938-2BACC878A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52DAF39-4CA7-8805-17D8-44166CDA3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ADAFE93-FFA9-62EC-FFFC-99935699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755732" cy="519985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71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8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A2217-059F-D487-F06A-30CB55BE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3" y="360214"/>
            <a:ext cx="330504" cy="329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3508" y="481412"/>
            <a:ext cx="10644439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5183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4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FAFB9-0E33-7A4A-067F-AEA5EC1E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C5375A-41B1-1620-3641-E3059542A123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7" name="Pie 6">
              <a:extLst>
                <a:ext uri="{FF2B5EF4-FFF2-40B4-BE49-F238E27FC236}">
                  <a16:creationId xmlns:a16="http://schemas.microsoft.com/office/drawing/2014/main" id="{46568311-0C28-BD54-ACEA-1A9B582F8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5E947F1-6BB3-FAB8-8D9E-BB823D12B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E65BE163-3BD6-A2A0-E533-0BE5CD9F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7B140-927B-CF47-D7BB-2831A889CB7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476279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215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91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1A5EC3-DF89-8F75-709B-CB3472D376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6FCB3966-38A0-ACB0-E1BE-CA1551733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8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E14E3-45C0-E3A9-D10D-FFC7E97A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677ECBF-ACC5-32B9-FA0E-E7366D01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74A71-D03C-8DFA-A64E-A78DCAC0A75B}"/>
              </a:ext>
            </a:extLst>
          </p:cNvPr>
          <p:cNvSpPr txBox="1"/>
          <p:nvPr userDrawn="1"/>
        </p:nvSpPr>
        <p:spPr>
          <a:xfrm>
            <a:off x="9660688" y="6479493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EFA9F-7406-F397-13CC-593A56EC160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8DAF2-6B4A-1FC8-06CF-F67F7A0A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82374-E28E-BC90-1134-CD82CDDCF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6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3 National Governance Assoc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E267-063A-5BA9-4EC1-5999950B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7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957" y="219147"/>
            <a:ext cx="2382063" cy="127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B0DA7-3CC3-F211-3613-D7A3C8B079EB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1165D-5F09-0AE7-F7AE-228A16E6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8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9822437" cy="10190304"/>
            <a:chOff x="4765469" y="1538032"/>
            <a:chExt cx="9822437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9A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189676" y="5108244"/>
              <a:ext cx="2362833" cy="2311584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1776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0040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7393349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47476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D416E-7FB5-725D-83F5-F4933923D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858" y="413899"/>
            <a:ext cx="2351155" cy="62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72F62-DE29-1A01-05AA-B0FEBBC5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746" y="1856353"/>
            <a:ext cx="7545896" cy="5030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799745-DC9A-9932-9F1B-07BB35942503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95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17" name="Picture 16" descr="A person holding books and smiling&#10;&#10;Description automatically generated with low confidence">
            <a:extLst>
              <a:ext uri="{FF2B5EF4-FFF2-40B4-BE49-F238E27FC236}">
                <a16:creationId xmlns:a16="http://schemas.microsoft.com/office/drawing/2014/main" id="{B8DA639C-0978-9CCF-53E6-C99A98B63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593" y="1663700"/>
            <a:ext cx="3073400" cy="519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37CE6-CA57-3EBE-7D01-F0634B83A294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3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08" y="0"/>
            <a:ext cx="4463492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</p:spTree>
    <p:extLst>
      <p:ext uri="{BB962C8B-B14F-4D97-AF65-F5344CB8AC3E}">
        <p14:creationId xmlns:p14="http://schemas.microsoft.com/office/powerpoint/2010/main" val="2048925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7413" b="245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49327" y="4135559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6891169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3471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488706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50B49-4C12-9E2D-1E7C-C685ED946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01" y="6140399"/>
            <a:ext cx="1504493" cy="6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2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L 4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20985" y="484927"/>
            <a:ext cx="10590464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45237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B13BF-CC69-D157-D095-310E46EAE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39" y="314521"/>
            <a:ext cx="998960" cy="4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4DB67E-341E-7FD1-B886-C3E53C0B1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8F0E4-605F-3610-5821-1AA00D6F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12" name="Pie 11">
            <a:extLst>
              <a:ext uri="{FF2B5EF4-FFF2-40B4-BE49-F238E27FC236}">
                <a16:creationId xmlns:a16="http://schemas.microsoft.com/office/drawing/2014/main" id="{8AFBA3A1-6FD2-5A69-A6BB-ADE81A83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9E3C3-D766-81DE-4CA4-57A6F836A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80AFF4E-6880-19E5-F725-C9AAFE70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7DDC09-5F19-32E3-FC19-8062B1A4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D8B18-4A2B-5BA7-60E0-B3516A2441A3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74EB3-AD8C-7CCC-E784-278364ED781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65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47A1D-FA7D-09F8-1B96-4210CCD0A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451E8772-DB2D-EB4B-60AF-3BE749035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66815" y="5736399"/>
            <a:ext cx="2241395" cy="2236382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57B76-FF92-28C0-F38C-8B52F9D06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77" y="-7604"/>
            <a:ext cx="2359984" cy="2350907"/>
          </a:xfrm>
          <a:prstGeom prst="rect">
            <a:avLst/>
          </a:prstGeom>
        </p:spPr>
      </p:pic>
      <p:sp>
        <p:nvSpPr>
          <p:cNvPr id="9" name="Pie 8">
            <a:extLst>
              <a:ext uri="{FF2B5EF4-FFF2-40B4-BE49-F238E27FC236}">
                <a16:creationId xmlns:a16="http://schemas.microsoft.com/office/drawing/2014/main" id="{0B6E8475-40CA-7FF1-F69B-015689DC7036}"/>
              </a:ext>
            </a:extLst>
          </p:cNvPr>
          <p:cNvSpPr/>
          <p:nvPr userDrawn="1"/>
        </p:nvSpPr>
        <p:spPr>
          <a:xfrm>
            <a:off x="8813165" y="2222290"/>
            <a:ext cx="10855576" cy="10855576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D921AE-4299-D137-EE7E-8D6D754B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82983" y="4091387"/>
            <a:ext cx="609017" cy="1301232"/>
            <a:chOff x="11758862" y="5620712"/>
            <a:chExt cx="433137" cy="925445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4FA24AD-33F5-E43F-0BC4-B04F9C4F7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D3F32614-CB3E-39DB-EB6E-8F365B130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E2D492-6E0E-A8B3-09B1-44DADCD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351155" cy="6273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FD547B-5EF0-0A83-98AE-CF09DB782B2D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2DE77C-2A4E-5363-76CE-F44338804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853F83-AB5A-D1FE-6D0D-63B4E49BA728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7447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ot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3"/>
          <a:stretch/>
        </p:blipFill>
        <p:spPr>
          <a:xfrm>
            <a:off x="5917" y="6165304"/>
            <a:ext cx="12180165" cy="692413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96CF5C91-92D6-48BA-BEC6-E790B6B60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78912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6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332E2-4763-1E3D-179A-B86C9F72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1214-F275-4AA6-88AC-2D01B130D80D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774B9-DABB-383B-0830-6A1C1222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E3F0B-E892-0BB1-FA4E-35E7ADEB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4FCA-151D-48BE-B577-801C122B0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04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040725"/>
            <a:ext cx="10972800" cy="501716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>
                <a:latin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latin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600">
                <a:latin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6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/>
          <p:cNvSpPr txBox="1">
            <a:spLocks/>
          </p:cNvSpPr>
          <p:nvPr userDrawn="1"/>
        </p:nvSpPr>
        <p:spPr bwMode="white">
          <a:xfrm>
            <a:off x="335360" y="6453336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NGA 2019</a:t>
            </a:r>
          </a:p>
        </p:txBody>
      </p:sp>
    </p:spTree>
    <p:extLst>
      <p:ext uri="{BB962C8B-B14F-4D97-AF65-F5344CB8AC3E}">
        <p14:creationId xmlns:p14="http://schemas.microsoft.com/office/powerpoint/2010/main" val="1359386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6248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35360" y="6453336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© NGA 2017</a:t>
            </a:r>
          </a:p>
        </p:txBody>
      </p:sp>
      <p:sp>
        <p:nvSpPr>
          <p:cNvPr id="8" name="Dat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34800" y="6454800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NGA 2022</a:t>
            </a:r>
          </a:p>
        </p:txBody>
      </p:sp>
    </p:spTree>
    <p:extLst>
      <p:ext uri="{BB962C8B-B14F-4D97-AF65-F5344CB8AC3E}">
        <p14:creationId xmlns:p14="http://schemas.microsoft.com/office/powerpoint/2010/main" val="38288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562" cy="4500562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DCDD0-7AE3-E886-071E-B4808227A09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25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&amp;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" y="284"/>
            <a:ext cx="12180165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86113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35360" y="6453336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NGA 2023</a:t>
            </a:r>
          </a:p>
        </p:txBody>
      </p:sp>
    </p:spTree>
    <p:extLst>
      <p:ext uri="{BB962C8B-B14F-4D97-AF65-F5344CB8AC3E}">
        <p14:creationId xmlns:p14="http://schemas.microsoft.com/office/powerpoint/2010/main" val="17032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G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94" y="2406041"/>
            <a:ext cx="9671770" cy="1010659"/>
          </a:xfrm>
        </p:spPr>
        <p:txBody>
          <a:bodyPr anchor="t" anchorCtr="0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GB"/>
              <a:t>L.E.A.D Governance day</a:t>
            </a:r>
            <a:br>
              <a:rPr lang="en-GB"/>
            </a:br>
            <a:r>
              <a:rPr lang="en-GB"/>
              <a:t>Stronger together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94" y="4709942"/>
            <a:ext cx="9671770" cy="10812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Emma Knights</a:t>
            </a:r>
          </a:p>
          <a:p>
            <a:r>
              <a:rPr lang="en-GB"/>
              <a:t>Chief Executive, NGA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5741C-EABD-34A9-7ADE-B467838CA212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B12B5-48C3-FBBD-54B6-F6811843F4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50664" y="198766"/>
            <a:ext cx="430414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78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17" name="Picture 16" descr="A person holding books and smiling&#10;&#10;Description automatically generated with low confidence">
            <a:extLst>
              <a:ext uri="{FF2B5EF4-FFF2-40B4-BE49-F238E27FC236}">
                <a16:creationId xmlns:a16="http://schemas.microsoft.com/office/drawing/2014/main" id="{B8DA639C-0978-9CCF-53E6-C99A98B63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593" y="1663700"/>
            <a:ext cx="3073400" cy="519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37CE6-CA57-3EBE-7D01-F0634B83A294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562" cy="4500562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DCDD0-7AE3-E886-071E-B4808227A09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16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000" cy="450000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F532A-A2C7-3A0A-E617-35CE94C6C0F7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75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713" y="-1"/>
            <a:ext cx="4332287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</p:spTree>
    <p:extLst>
      <p:ext uri="{BB962C8B-B14F-4D97-AF65-F5344CB8AC3E}">
        <p14:creationId xmlns:p14="http://schemas.microsoft.com/office/powerpoint/2010/main" val="211755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6145" y="-3396240"/>
            <a:ext cx="9427480" cy="9427480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653" b="231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</a:extLst>
          </p:cNvPr>
          <p:cNvSpPr/>
          <p:nvPr userDrawn="1"/>
        </p:nvSpPr>
        <p:spPr>
          <a:xfrm>
            <a:off x="9649327" y="4153974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5017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87418054-0E99-0BB1-15EF-4FAC25C5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672" b="20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138323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138324" cy="513568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85506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6707515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6707516" cy="48923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32AB8-0EE8-AA91-279F-6439BC8A4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16215" y="1799167"/>
            <a:ext cx="4622859" cy="4622859"/>
            <a:chOff x="7216215" y="1799167"/>
            <a:chExt cx="4622859" cy="46228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6A001BE-95C2-66DE-0E77-15EFBD7BD4F7}"/>
                </a:ext>
              </a:extLst>
            </p:cNvPr>
            <p:cNvSpPr/>
            <p:nvPr userDrawn="1"/>
          </p:nvSpPr>
          <p:spPr>
            <a:xfrm>
              <a:off x="7216215" y="1799167"/>
              <a:ext cx="4622859" cy="4622859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Placeholder 6">
              <a:extLst>
                <a:ext uri="{FF2B5EF4-FFF2-40B4-BE49-F238E27FC236}">
                  <a16:creationId xmlns:a16="http://schemas.microsoft.com/office/drawing/2014/main" id="{4B9A8F59-3046-9201-31E3-FD34EC27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7801" y="1865334"/>
              <a:ext cx="4500562" cy="450056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174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09240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092407" cy="49928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5A26E-EC3F-91C2-9D0F-B04B54469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697" y="0"/>
            <a:ext cx="441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7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G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407A"/>
              </a:gs>
              <a:gs pos="99000">
                <a:srgbClr val="0088DF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10112583" cy="10190304"/>
            <a:chOff x="4765469" y="1538032"/>
            <a:chExt cx="10112583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BFC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FF9A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9731974" y="4650541"/>
              <a:ext cx="2825555" cy="2764270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451922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C30D6054-EC29-CBA7-9D9A-783293B9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642" y="1873355"/>
            <a:ext cx="4500000" cy="450000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858308"/>
            <a:ext cx="6437989" cy="1049710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39360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F532A-A2C7-3A0A-E617-35CE94C6C0F7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93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51474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566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B04BB-36AE-43E6-08DB-D156314A8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3F3F9-A48F-31C9-1FC8-11A27B936674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96907C65-5C21-F5CD-CC52-10D36582F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CB59E9E-2C2B-E499-5938-2BACC878A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52DAF39-4CA7-8805-17D8-44166CDA3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ADAFE93-FFA9-62EC-FFFC-99935699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755732" cy="519985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79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8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A2217-059F-D487-F06A-30CB55BE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3" y="360214"/>
            <a:ext cx="330504" cy="329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3508" y="481412"/>
            <a:ext cx="10644439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5183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051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FAFB9-0E33-7A4A-067F-AEA5EC1E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08" y="4422914"/>
            <a:ext cx="2606029" cy="31307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C5375A-41B1-1620-3641-E3059542A123}"/>
              </a:ext>
            </a:extLst>
          </p:cNvPr>
          <p:cNvGrpSpPr/>
          <p:nvPr userDrawn="1"/>
        </p:nvGrpSpPr>
        <p:grpSpPr>
          <a:xfrm>
            <a:off x="10835355" y="-2623538"/>
            <a:ext cx="4122015" cy="4122015"/>
            <a:chOff x="10835355" y="-2623538"/>
            <a:chExt cx="4122015" cy="4122015"/>
          </a:xfrm>
        </p:grpSpPr>
        <p:sp>
          <p:nvSpPr>
            <p:cNvPr id="7" name="Pie 6">
              <a:extLst>
                <a:ext uri="{FF2B5EF4-FFF2-40B4-BE49-F238E27FC236}">
                  <a16:creationId xmlns:a16="http://schemas.microsoft.com/office/drawing/2014/main" id="{46568311-0C28-BD54-ACEA-1A9B582F8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835355" y="-2623538"/>
              <a:ext cx="4122015" cy="4122015"/>
            </a:xfrm>
            <a:prstGeom prst="pie">
              <a:avLst>
                <a:gd name="adj1" fmla="val 10795144"/>
                <a:gd name="adj2" fmla="val 16202937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5E947F1-6BB3-FAB8-8D9E-BB823D12B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329016" y="909591"/>
              <a:ext cx="504153" cy="471919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E65BE163-3BD6-A2A0-E533-0BE5CD9F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V="1">
              <a:off x="11329091" y="0"/>
              <a:ext cx="773386" cy="792624"/>
            </a:xfrm>
            <a:prstGeom prst="parallelogram">
              <a:avLst>
                <a:gd name="adj" fmla="val 47230"/>
              </a:avLst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1042736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7B140-927B-CF47-D7BB-2831A889CB7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476279" y="1317499"/>
            <a:ext cx="5289427" cy="494262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63342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929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1A5EC3-DF89-8F75-709B-CB3472D376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6FCB3966-38A0-ACB0-E1BE-CA1551733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8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E14E3-45C0-E3A9-D10D-FFC7E97A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677ECBF-ACC5-32B9-FA0E-E7366D01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74A71-D03C-8DFA-A64E-A78DCAC0A75B}"/>
              </a:ext>
            </a:extLst>
          </p:cNvPr>
          <p:cNvSpPr txBox="1"/>
          <p:nvPr userDrawn="1"/>
        </p:nvSpPr>
        <p:spPr>
          <a:xfrm>
            <a:off x="9660688" y="6479493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EFA9F-7406-F397-13CC-593A56EC160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8DAF2-6B4A-1FC8-06CF-F67F7A0A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3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82374-E28E-BC90-1134-CD82CDDCF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3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3 National Governance Assoc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A944E-7447-0D60-FE4B-8C044ACD6B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E8B2-AD95-6CA7-5B72-009F83836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94" cy="218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F63BC-39A2-6EAB-23FA-F82D829E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48" y="3429000"/>
            <a:ext cx="3948752" cy="3425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F96D-8FA2-A084-B224-9346C6E00F4E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F72AE-C347-FD81-4841-A0195E4C01FB}"/>
              </a:ext>
            </a:extLst>
          </p:cNvPr>
          <p:cNvSpPr txBox="1"/>
          <p:nvPr userDrawn="1"/>
        </p:nvSpPr>
        <p:spPr>
          <a:xfrm>
            <a:off x="9884082" y="6497077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E267-063A-5BA9-4EC1-5999950B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4" y="111623"/>
            <a:ext cx="4140698" cy="12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5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80CA3-2BDA-A1BA-AD0C-E3B32404F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271E1-F2F8-C469-2BDA-3A9FDBD9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80689" y="1683899"/>
            <a:ext cx="10004353" cy="9729512"/>
            <a:chOff x="6480689" y="1683899"/>
            <a:chExt cx="10004353" cy="9729512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88B522F3-40CD-59A4-7809-714FABEEB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6480689" y="1683899"/>
              <a:ext cx="6444101" cy="6444101"/>
            </a:xfrm>
            <a:prstGeom prst="pie">
              <a:avLst>
                <a:gd name="adj1" fmla="val 0"/>
                <a:gd name="adj2" fmla="val 10809603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B54EEA3-DB7C-0E11-DF38-18CBB9E3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466070" y="1683899"/>
              <a:ext cx="2303901" cy="2303901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F97E6973-0ADA-8965-7468-9EEE5685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0339" y="4908708"/>
              <a:ext cx="6504703" cy="6504703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5113E5-7014-F485-0041-A93D4744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957" y="219147"/>
            <a:ext cx="2382063" cy="127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BE8D0-4DBC-49D8-F6BF-B9C45B13AB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9743177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D66C-BAA4-DB42-85B1-EB1463C2A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168368"/>
            <a:ext cx="9743176" cy="162283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B0DA7-3CC3-F211-3613-D7A3C8B079EB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1165D-5F09-0AE7-F7AE-228A16E6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4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830B79-C90B-43CD-AB82-F77A3FF3E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D8848-AA3A-2810-A281-E173A041F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4" y="121244"/>
            <a:ext cx="2743802" cy="14694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67196F-83F5-0F56-FE18-53E3DE9A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5469" y="1538032"/>
            <a:ext cx="9822437" cy="10190304"/>
            <a:chOff x="4765469" y="1538032"/>
            <a:chExt cx="9822437" cy="1019030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79A2BAC-27C9-95FA-03A7-3022CFEB5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4765469" y="3411807"/>
              <a:ext cx="7494834" cy="7494834"/>
            </a:xfrm>
            <a:prstGeom prst="pie">
              <a:avLst>
                <a:gd name="adj1" fmla="val 0"/>
                <a:gd name="adj2" fmla="val 10809603"/>
              </a:avLst>
            </a:prstGeom>
            <a:solidFill>
              <a:srgbClr val="FF9A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BF51CF-D72B-A463-BB91-C0044F690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532767" y="1538032"/>
              <a:ext cx="3262568" cy="3262568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104E4D24-C670-C4EC-FC38-20794768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0189676" y="5108244"/>
              <a:ext cx="2362833" cy="2311584"/>
            </a:xfrm>
            <a:prstGeom prst="rtTriangle">
              <a:avLst/>
            </a:prstGeom>
            <a:solidFill>
              <a:srgbClr val="008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605C2C2-5EF3-1D0C-F63C-321D5E5EB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1776" y="3302206"/>
              <a:ext cx="8426130" cy="8426130"/>
            </a:xfrm>
            <a:prstGeom prst="pie">
              <a:avLst>
                <a:gd name="adj1" fmla="val 10794030"/>
                <a:gd name="adj2" fmla="val 16200000"/>
              </a:avLst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58B34-9F7F-B151-DCB4-3B91DC679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68177" y="1856353"/>
              <a:ext cx="4541736" cy="4541736"/>
            </a:xfrm>
            <a:prstGeom prst="ellipse">
              <a:avLst/>
            </a:prstGeom>
            <a:solidFill>
              <a:srgbClr val="0040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57B7945-45FE-6EFF-9E27-1D7ABF3651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2858308"/>
            <a:ext cx="7393349" cy="558392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BDAB190-C2D8-D994-145C-F7E427C063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4168368"/>
            <a:ext cx="6474767" cy="45153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D416E-7FB5-725D-83F5-F4933923D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858" y="413899"/>
            <a:ext cx="2351155" cy="62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72F62-DE29-1A01-05AA-B0FEBBC5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746" y="1856353"/>
            <a:ext cx="7545896" cy="5030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799745-DC9A-9932-9F1B-07BB35942503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89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713" y="-1"/>
            <a:ext cx="4332287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</p:spTree>
    <p:extLst>
      <p:ext uri="{BB962C8B-B14F-4D97-AF65-F5344CB8AC3E}">
        <p14:creationId xmlns:p14="http://schemas.microsoft.com/office/powerpoint/2010/main" val="1124486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D302-E163-A4DE-E6DF-17E529D1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08" y="0"/>
            <a:ext cx="4463492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 </a:t>
            </a:r>
          </a:p>
        </p:txBody>
      </p:sp>
    </p:spTree>
    <p:extLst>
      <p:ext uri="{BB962C8B-B14F-4D97-AF65-F5344CB8AC3E}">
        <p14:creationId xmlns:p14="http://schemas.microsoft.com/office/powerpoint/2010/main" val="182173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7413" b="245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49327" y="4135559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6891169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4204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3C459D-FEB0-9217-9A25-9A8240C74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B7B60DA-F424-ADA0-031F-D8DF56EC7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B908F25-8133-73C7-44BA-FEBB83F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5315E23-D49A-791C-6F7D-AA6FE9A3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0C7B6BA-21E5-6E5C-CD6C-EC41C337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404813"/>
            <a:ext cx="10979960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503861-CAAC-C35A-FB3A-3B4DA6D8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0979961" cy="488706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50B49-4C12-9E2D-1E7C-C685ED946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01" y="6140399"/>
            <a:ext cx="1504493" cy="6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26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L 4 icon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28465-EF1E-7F2D-4A8E-EAC2DD8E88C2}"/>
              </a:ext>
            </a:extLst>
          </p:cNvPr>
          <p:cNvSpPr/>
          <p:nvPr userDrawn="1"/>
        </p:nvSpPr>
        <p:spPr>
          <a:xfrm>
            <a:off x="415148" y="729893"/>
            <a:ext cx="318479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062E-EEA2-B2FF-9425-3C490D3F531A}"/>
              </a:ext>
            </a:extLst>
          </p:cNvPr>
          <p:cNvSpPr/>
          <p:nvPr userDrawn="1"/>
        </p:nvSpPr>
        <p:spPr>
          <a:xfrm>
            <a:off x="3835682" y="729893"/>
            <a:ext cx="7552267" cy="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008226-8672-14A6-1A2E-296D6BB2F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22032" y="4198827"/>
            <a:ext cx="8293120" cy="7932082"/>
            <a:chOff x="9622032" y="4198827"/>
            <a:chExt cx="8293120" cy="7932082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1547D185-0402-9548-1DF2-C92856630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22032" y="6067390"/>
              <a:ext cx="1581220" cy="1581220"/>
            </a:xfrm>
            <a:prstGeom prst="pie">
              <a:avLst>
                <a:gd name="adj1" fmla="val 10795144"/>
                <a:gd name="adj2" fmla="val 16250951"/>
              </a:avLst>
            </a:prstGeom>
            <a:solidFill>
              <a:srgbClr val="FF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7643512D-6F26-6204-7214-7C09B7EA8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983070" y="4198827"/>
              <a:ext cx="7932082" cy="7932082"/>
            </a:xfrm>
            <a:prstGeom prst="pie">
              <a:avLst>
                <a:gd name="adj1" fmla="val 10795144"/>
                <a:gd name="adj2" fmla="val 16250951"/>
              </a:avLst>
            </a:prstGeom>
            <a:noFill/>
            <a:ln>
              <a:solidFill>
                <a:srgbClr val="FF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6376B26-1B5F-EA96-0C38-4B1C54712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45A2135B-86D4-64C1-7DEC-3043E4FF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40D1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E1FA6-1206-D4EE-60F7-6CEE8BCBC0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20985" y="484927"/>
            <a:ext cx="10590464" cy="205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200" b="0" i="0">
                <a:solidFill>
                  <a:srgbClr val="00407B"/>
                </a:solidFill>
                <a:latin typeface="Lexend Deca Light" pitchFamily="2" charset="77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4pPr>
            <a:lvl5pPr marL="1828800" indent="0">
              <a:lnSpc>
                <a:spcPct val="100000"/>
              </a:lnSpc>
              <a:buClr>
                <a:schemeClr val="accent2"/>
              </a:buClr>
              <a:buNone/>
              <a:defRPr sz="1200" b="0" i="0">
                <a:latin typeface="Lexend Deca Light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2239DB-CD7D-790E-2774-4519D0FB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1"/>
            <a:ext cx="10979961" cy="45237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 marL="1600200" indent="-228600">
              <a:buFont typeface="System Font Regular"/>
              <a:buChar char="–"/>
              <a:defRPr sz="2400">
                <a:solidFill>
                  <a:schemeClr val="tx1"/>
                </a:solidFill>
              </a:defRPr>
            </a:lvl4pPr>
            <a:lvl5pPr marL="2057400" indent="-228600">
              <a:buSzPct val="65000"/>
              <a:buFont typeface="System Font Regular"/>
              <a:buChar char="▷"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B13BF-CC69-D157-D095-310E46EAE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39" y="314521"/>
            <a:ext cx="998960" cy="4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4DB67E-341E-7FD1-B886-C3E53C0B1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8F0E4-605F-3610-5821-1AA00D6F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12" name="Pie 11">
            <a:extLst>
              <a:ext uri="{FF2B5EF4-FFF2-40B4-BE49-F238E27FC236}">
                <a16:creationId xmlns:a16="http://schemas.microsoft.com/office/drawing/2014/main" id="{8AFBA3A1-6FD2-5A69-A6BB-ADE81A83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067076">
            <a:off x="6016372" y="-3220670"/>
            <a:ext cx="13332408" cy="12996771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9E3C3-D766-81DE-4CA4-57A6F836A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3968" y="-11584"/>
            <a:ext cx="3302000" cy="32893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80AFF4E-6880-19E5-F725-C9AAFE70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47549" y="4161343"/>
            <a:ext cx="2218279" cy="2076449"/>
          </a:xfrm>
          <a:prstGeom prst="rtTriangle">
            <a:avLst/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7DDC09-5F19-32E3-FC19-8062B1A4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768996" cy="7388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202C30-5CE9-D89B-DDE9-5CB9FF74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2386556"/>
            <a:ext cx="7949949" cy="613861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66E03A3-0AB9-8708-8C3C-2D7D3F1948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7" y="3277716"/>
            <a:ext cx="7949949" cy="1490937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D8B18-4A2B-5BA7-60E0-B3516A2441A3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74EB3-AD8C-7CCC-E784-278364ED7810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77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F47A1D-FA7D-09F8-1B96-4210CCD0A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7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451E8772-DB2D-EB4B-60AF-3BE749035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66815" y="5736399"/>
            <a:ext cx="2241395" cy="2236382"/>
          </a:xfrm>
          <a:prstGeom prst="pie">
            <a:avLst>
              <a:gd name="adj1" fmla="val 10795144"/>
              <a:gd name="adj2" fmla="val 16250951"/>
            </a:avLst>
          </a:prstGeom>
          <a:solidFill>
            <a:srgbClr val="00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E91F82-A434-6E56-7897-C07E3A573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210" y="2543648"/>
            <a:ext cx="10611851" cy="613861"/>
          </a:xfrm>
        </p:spPr>
        <p:txBody>
          <a:bodyPr anchor="t" anchorCtr="0"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to add text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8A2870F-7F52-47CF-31A2-0A8724965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74" y="3529797"/>
            <a:ext cx="10611852" cy="14742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latin typeface="Lexend De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57B76-FF92-28C0-F38C-8B52F9D06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77" y="-7604"/>
            <a:ext cx="2359984" cy="2350907"/>
          </a:xfrm>
          <a:prstGeom prst="rect">
            <a:avLst/>
          </a:prstGeom>
        </p:spPr>
      </p:pic>
      <p:sp>
        <p:nvSpPr>
          <p:cNvPr id="9" name="Pie 8">
            <a:extLst>
              <a:ext uri="{FF2B5EF4-FFF2-40B4-BE49-F238E27FC236}">
                <a16:creationId xmlns:a16="http://schemas.microsoft.com/office/drawing/2014/main" id="{0B6E8475-40CA-7FF1-F69B-015689DC7036}"/>
              </a:ext>
            </a:extLst>
          </p:cNvPr>
          <p:cNvSpPr/>
          <p:nvPr userDrawn="1"/>
        </p:nvSpPr>
        <p:spPr>
          <a:xfrm>
            <a:off x="8813165" y="2222290"/>
            <a:ext cx="10855576" cy="10855576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D921AE-4299-D137-EE7E-8D6D754B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582983" y="4091387"/>
            <a:ext cx="609017" cy="1301232"/>
            <a:chOff x="11758862" y="5620712"/>
            <a:chExt cx="433137" cy="925445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4FA24AD-33F5-E43F-0BC4-B04F9C4F7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5635504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D3F32614-CB3E-39DB-EB6E-8F365B130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744070" y="6098227"/>
              <a:ext cx="462722" cy="433137"/>
            </a:xfrm>
            <a:prstGeom prst="rtTriangle">
              <a:avLst/>
            </a:prstGeom>
            <a:solidFill>
              <a:srgbClr val="FF7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E2D492-6E0E-A8B3-09B1-44DADCD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49547"/>
            <a:ext cx="2351155" cy="6273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FD547B-5EF0-0A83-98AE-CF09DB782B2D}"/>
              </a:ext>
            </a:extLst>
          </p:cNvPr>
          <p:cNvSpPr txBox="1"/>
          <p:nvPr userDrawn="1"/>
        </p:nvSpPr>
        <p:spPr>
          <a:xfrm>
            <a:off x="407988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nga.org.uk/learning-link</a:t>
            </a:r>
            <a:endParaRPr lang="en-US" sz="1400" b="0" i="0">
              <a:solidFill>
                <a:schemeClr val="bg1"/>
              </a:solidFill>
              <a:latin typeface="Lexend De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2DE77C-2A4E-5363-76CE-F44338804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65" y="5459336"/>
            <a:ext cx="1840549" cy="9857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853F83-AB5A-D1FE-6D0D-63B4E49BA728}"/>
              </a:ext>
            </a:extLst>
          </p:cNvPr>
          <p:cNvSpPr txBox="1"/>
          <p:nvPr userDrawn="1"/>
        </p:nvSpPr>
        <p:spPr>
          <a:xfrm>
            <a:off x="9660688" y="6470701"/>
            <a:ext cx="2265280" cy="201145"/>
          </a:xfrm>
          <a:prstGeom prst="rect">
            <a:avLst/>
          </a:prstGeom>
          <a:noFill/>
        </p:spPr>
        <p:txBody>
          <a:bodyPr wrap="square" lIns="0" tIns="0" rIns="0" bIns="46800" rtlCol="0">
            <a:spAutoFit/>
          </a:bodyPr>
          <a:lstStyle/>
          <a:p>
            <a:r>
              <a:rPr lang="en-GB" sz="1000" b="0" i="0">
                <a:solidFill>
                  <a:schemeClr val="bg1"/>
                </a:solidFill>
                <a:effectLst/>
                <a:latin typeface="Lexend Deca Light" pitchFamily="2" charset="77"/>
              </a:rPr>
              <a:t>© </a:t>
            </a:r>
            <a:r>
              <a:rPr lang="en-GB" sz="1000" b="0" i="0" u="none" strike="noStrike">
                <a:solidFill>
                  <a:schemeClr val="bg1"/>
                </a:solidFill>
                <a:effectLst/>
                <a:latin typeface="Lexend Deca Light" pitchFamily="2" charset="77"/>
              </a:rPr>
              <a:t>National Governance Association</a:t>
            </a:r>
            <a:endParaRPr lang="en-GB" sz="1000" b="0" i="0">
              <a:solidFill>
                <a:schemeClr val="bg1"/>
              </a:solidFill>
              <a:effectLst/>
              <a:latin typeface="Lexend Deca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247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ot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3"/>
          <a:stretch/>
        </p:blipFill>
        <p:spPr>
          <a:xfrm>
            <a:off x="5917" y="6165304"/>
            <a:ext cx="12180165" cy="692413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96CF5C91-92D6-48BA-BEC6-E790B6B60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78912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2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332E2-4763-1E3D-179A-B86C9F72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1214-F275-4AA6-88AC-2D01B130D80D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774B9-DABB-383B-0830-6A1C1222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E3F0B-E892-0BB1-FA4E-35E7ADEB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64FCA-151D-48BE-B577-801C122B0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873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040725"/>
            <a:ext cx="10972800" cy="501716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>
                <a:latin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latin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600">
                <a:latin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6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/>
          <p:cNvSpPr txBox="1">
            <a:spLocks/>
          </p:cNvSpPr>
          <p:nvPr userDrawn="1"/>
        </p:nvSpPr>
        <p:spPr bwMode="white">
          <a:xfrm>
            <a:off x="335360" y="6453336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NGA 2019</a:t>
            </a:r>
          </a:p>
        </p:txBody>
      </p:sp>
    </p:spTree>
    <p:extLst>
      <p:ext uri="{BB962C8B-B14F-4D97-AF65-F5344CB8AC3E}">
        <p14:creationId xmlns:p14="http://schemas.microsoft.com/office/powerpoint/2010/main" val="1247244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6248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35360" y="6453336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itchFamily="34" charset="0"/>
              </a:rPr>
              <a:t>© NGA 2017</a:t>
            </a:r>
          </a:p>
        </p:txBody>
      </p:sp>
      <p:sp>
        <p:nvSpPr>
          <p:cNvPr id="8" name="Dat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34800" y="6454800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NGA 2022</a:t>
            </a:r>
          </a:p>
        </p:txBody>
      </p:sp>
    </p:spTree>
    <p:extLst>
      <p:ext uri="{BB962C8B-B14F-4D97-AF65-F5344CB8AC3E}">
        <p14:creationId xmlns:p14="http://schemas.microsoft.com/office/powerpoint/2010/main" val="32375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65201-4D64-152F-5FA2-AD7267024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07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83C38315-7AFE-675B-DC05-F80D8B98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6145" y="-3396240"/>
            <a:ext cx="9427480" cy="9427480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653" b="231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6C126A19-488F-A874-4B81-89CA0525BB51}"/>
              </a:ext>
            </a:extLst>
          </p:cNvPr>
          <p:cNvSpPr/>
          <p:nvPr userDrawn="1"/>
        </p:nvSpPr>
        <p:spPr>
          <a:xfrm>
            <a:off x="9649327" y="4153974"/>
            <a:ext cx="5594004" cy="5594004"/>
          </a:xfrm>
          <a:prstGeom prst="pie">
            <a:avLst>
              <a:gd name="adj1" fmla="val 10805992"/>
              <a:gd name="adj2" fmla="val 1620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017356E6-D4EC-8A27-0613-375913D2DEBA}"/>
              </a:ext>
            </a:extLst>
          </p:cNvPr>
          <p:cNvSpPr/>
          <p:nvPr userDrawn="1"/>
        </p:nvSpPr>
        <p:spPr>
          <a:xfrm rot="20665577">
            <a:off x="10703171" y="3996502"/>
            <a:ext cx="2647658" cy="2647658"/>
          </a:xfrm>
          <a:prstGeom prst="pie">
            <a:avLst>
              <a:gd name="adj1" fmla="val 0"/>
              <a:gd name="adj2" fmla="val 10816410"/>
            </a:avLst>
          </a:prstGeom>
          <a:solidFill>
            <a:srgbClr val="FF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CDDBB3-B697-9C92-E42F-50A8B083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6891170" cy="61386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6AA43-CEC1-DB9B-CC0C-7469FF3E9F9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500"/>
            <a:ext cx="6891170" cy="480435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0710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&amp;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" y="284"/>
            <a:ext cx="12180165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807" y="344668"/>
            <a:ext cx="10972800" cy="708069"/>
          </a:xfrm>
          <a:prstGeom prst="rect">
            <a:avLst/>
          </a:prstGeom>
        </p:spPr>
        <p:txBody>
          <a:bodyPr/>
          <a:lstStyle>
            <a:lvl1pPr algn="l">
              <a:defRPr sz="32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86113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35360" y="6453336"/>
            <a:ext cx="28448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NGA 2023</a:t>
            </a:r>
          </a:p>
        </p:txBody>
      </p:sp>
    </p:spTree>
    <p:extLst>
      <p:ext uri="{BB962C8B-B14F-4D97-AF65-F5344CB8AC3E}">
        <p14:creationId xmlns:p14="http://schemas.microsoft.com/office/powerpoint/2010/main" val="42027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LL -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EA9A3E-6633-ABF8-ECC8-15D71D303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008E72"/>
              </a:gs>
              <a:gs pos="99000">
                <a:srgbClr val="40D1BB"/>
              </a:gs>
            </a:gsLst>
            <a:lin ang="4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CF2B2748-1526-0C81-C560-5F675455A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8504481" y="3170481"/>
            <a:ext cx="3727947" cy="3647090"/>
          </a:xfrm>
          <a:prstGeom prst="rtTriangle">
            <a:avLst/>
          </a:prstGeom>
          <a:solidFill>
            <a:srgbClr val="008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71108F-AD58-F2E0-3A4C-8E7F43843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44909" y="1722721"/>
            <a:ext cx="439562" cy="849128"/>
            <a:chOff x="10855611" y="5693242"/>
            <a:chExt cx="439562" cy="84912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82995835-A661-48E5-DC03-370061EF5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855611" y="6112342"/>
              <a:ext cx="439562" cy="430028"/>
            </a:xfrm>
            <a:prstGeom prst="rtTriangle">
              <a:avLst/>
            </a:prstGeom>
            <a:solidFill>
              <a:srgbClr val="40D1BB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93318E33-233D-EA09-6CED-C8BF18DF2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855611" y="5693242"/>
              <a:ext cx="439562" cy="430028"/>
            </a:xfrm>
            <a:prstGeom prst="rtTriangle">
              <a:avLst/>
            </a:prstGeom>
            <a:solidFill>
              <a:srgbClr val="40D1BB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2E04888-5334-39F0-68AE-8FE6CB48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9798" y="-1570515"/>
            <a:ext cx="4251187" cy="3945346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0057506-4C9F-E0A2-4AD7-3F0942095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8367795" y="3129317"/>
            <a:ext cx="3169356" cy="3100611"/>
          </a:xfrm>
          <a:prstGeom prst="rtTriangl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234C9C6C-F5E4-E8A8-02EF-BB226B71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482901" y="5118538"/>
            <a:ext cx="952034" cy="952034"/>
          </a:xfrm>
          <a:prstGeom prst="pie">
            <a:avLst>
              <a:gd name="adj1" fmla="val 0"/>
              <a:gd name="adj2" fmla="val 10800002"/>
            </a:avLst>
          </a:prstGeom>
          <a:solidFill>
            <a:srgbClr val="FF7200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9BBBD-1483-2214-AE70-EE0220A84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8" y="408059"/>
            <a:ext cx="3439393" cy="576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E4450-EC6A-16DA-03FB-D9EF6AFC2F64}"/>
              </a:ext>
            </a:extLst>
          </p:cNvPr>
          <p:cNvSpPr txBox="1"/>
          <p:nvPr userDrawn="1"/>
        </p:nvSpPr>
        <p:spPr>
          <a:xfrm>
            <a:off x="9766837" y="6413884"/>
            <a:ext cx="23628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Lexend De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</a:t>
            </a:r>
            <a:r>
              <a:rPr lang="en-US" sz="1400" b="0" i="0">
                <a:solidFill>
                  <a:schemeClr val="bg1"/>
                </a:solidFill>
                <a:latin typeface="Lexend Deca Medium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.org.uk/learning-link</a:t>
            </a:r>
            <a:endParaRPr lang="en-US" sz="1400" b="0" i="0">
              <a:solidFill>
                <a:schemeClr val="bg1"/>
              </a:solidFill>
              <a:latin typeface="Lexend Deca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02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87418054-0E99-0BB1-15EF-4FAC25C5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07146" y="-3916238"/>
            <a:ext cx="10467475" cy="10467475"/>
          </a:xfrm>
          <a:prstGeom prst="pie">
            <a:avLst>
              <a:gd name="adj1" fmla="val 5397984"/>
              <a:gd name="adj2" fmla="val 1619888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672" b="20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138323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138324" cy="513568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352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6707515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6707516" cy="48923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32AB8-0EE8-AA91-279F-6439BC8A4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16215" y="1799167"/>
            <a:ext cx="4622859" cy="4622859"/>
            <a:chOff x="7216215" y="1799167"/>
            <a:chExt cx="4622859" cy="46228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6A001BE-95C2-66DE-0E77-15EFBD7BD4F7}"/>
                </a:ext>
              </a:extLst>
            </p:cNvPr>
            <p:cNvSpPr/>
            <p:nvPr userDrawn="1"/>
          </p:nvSpPr>
          <p:spPr>
            <a:xfrm>
              <a:off x="7216215" y="1799167"/>
              <a:ext cx="4622859" cy="4622859"/>
            </a:xfrm>
            <a:prstGeom prst="ellipse">
              <a:avLst/>
            </a:prstGeom>
            <a:solidFill>
              <a:srgbClr val="40D1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Placeholder 6">
              <a:extLst>
                <a:ext uri="{FF2B5EF4-FFF2-40B4-BE49-F238E27FC236}">
                  <a16:creationId xmlns:a16="http://schemas.microsoft.com/office/drawing/2014/main" id="{4B9A8F59-3046-9201-31E3-FD34EC27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7801" y="1865334"/>
              <a:ext cx="4500562" cy="450056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2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0F5B9-BC03-4EAA-F2B2-DB824DB2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404813"/>
            <a:ext cx="7092407" cy="613861"/>
          </a:xfrm>
        </p:spPr>
        <p:txBody>
          <a:bodyPr anchor="t" anchorCtr="0"/>
          <a:lstStyle>
            <a:lvl1pPr>
              <a:defRPr sz="3200">
                <a:solidFill>
                  <a:srgbClr val="00407B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DB7B1-F735-2FAF-C69E-3DD55FDCAF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988" y="1317499"/>
            <a:ext cx="7092407" cy="499286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5A26E-EC3F-91C2-9D0F-B04B54469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697" y="0"/>
            <a:ext cx="441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BD749-2A2E-166E-84A7-BEB71389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23" y="24203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97F70-C1B6-740D-5D1A-92250A61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823" y="3880848"/>
            <a:ext cx="10515600" cy="4351338"/>
          </a:xfrm>
          <a:prstGeom prst="rect">
            <a:avLst/>
          </a:prstGeom>
        </p:spPr>
        <p:txBody>
          <a:bodyPr vert="horz" lIns="0" tIns="0" rIns="0" bIns="468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0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23" r:id="rId2"/>
    <p:sldLayoutId id="2147483659" r:id="rId3"/>
    <p:sldLayoutId id="2147483722" r:id="rId4"/>
    <p:sldLayoutId id="2147483660" r:id="rId5"/>
    <p:sldLayoutId id="2147483667" r:id="rId6"/>
    <p:sldLayoutId id="2147483682" r:id="rId7"/>
    <p:sldLayoutId id="2147483712" r:id="rId8"/>
    <p:sldLayoutId id="2147483711" r:id="rId9"/>
    <p:sldLayoutId id="2147483683" r:id="rId10"/>
    <p:sldLayoutId id="2147483708" r:id="rId11"/>
    <p:sldLayoutId id="2147483709" r:id="rId12"/>
    <p:sldLayoutId id="2147483710" r:id="rId13"/>
    <p:sldLayoutId id="2147483724" r:id="rId14"/>
    <p:sldLayoutId id="2147483727" r:id="rId15"/>
    <p:sldLayoutId id="2147483726" r:id="rId16"/>
    <p:sldLayoutId id="2147483728" r:id="rId17"/>
    <p:sldLayoutId id="2147483714" r:id="rId18"/>
    <p:sldLayoutId id="2147483715" r:id="rId19"/>
    <p:sldLayoutId id="2147483716" r:id="rId20"/>
    <p:sldLayoutId id="2147483717" r:id="rId21"/>
    <p:sldLayoutId id="2147483719" r:id="rId22"/>
    <p:sldLayoutId id="2147483718" r:id="rId23"/>
    <p:sldLayoutId id="2147483720" r:id="rId24"/>
    <p:sldLayoutId id="2147483721" r:id="rId25"/>
    <p:sldLayoutId id="2147483729" r:id="rId26"/>
    <p:sldLayoutId id="2147483730" r:id="rId27"/>
    <p:sldLayoutId id="2147483731" r:id="rId28"/>
    <p:sldLayoutId id="2147483732" r:id="rId29"/>
    <p:sldLayoutId id="214748373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New Kansas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orient="horz" pos="2260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BD749-2A2E-166E-84A7-BEB71389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23" y="24203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97F70-C1B6-740D-5D1A-92250A61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823" y="3880848"/>
            <a:ext cx="10515600" cy="4351338"/>
          </a:xfrm>
          <a:prstGeom prst="rect">
            <a:avLst/>
          </a:prstGeom>
        </p:spPr>
        <p:txBody>
          <a:bodyPr vert="horz" lIns="0" tIns="0" rIns="0" bIns="468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3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New Kansas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0D1BB"/>
        </a:buClr>
        <a:buSzPct val="130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exend Dec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2260">
          <p15:clr>
            <a:srgbClr val="F26B43"/>
          </p15:clr>
        </p15:guide>
        <p15:guide id="5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ga.org.uk/news-views/directory/disadvantage-widening-the-lens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l-school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a.org.uk/News/NGA-News/April-2022/Updated-%E2%80%98what-we-expect-guidance-for-those-governi.asp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ga.org.uk/news-views/directory/boards-leaders-building-great-relationships/" TargetMode="Externa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a.org.uk/RPAT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a.org.uk/Training-and-Development/NGA-Learning-Link-e-learning/Collections/Stakeholder-engagement.aspx" TargetMode="External"/><Relationship Id="rId2" Type="http://schemas.openxmlformats.org/officeDocument/2006/relationships/hyperlink" Target="https://www.nga.org.uk/knowledge-centre/engaging-with-parents-and-carers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a.org.uk/" TargetMode="External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ga.org.uk/news-views/directory/what-does-good-governance-look-like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nga.org.uk/news-views/directory/greener-governance-campaign/" TargetMode="Externa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8F668E-526F-1CC6-2E1D-204776DE5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93" y="2406041"/>
            <a:ext cx="11087295" cy="1022959"/>
          </a:xfrm>
        </p:spPr>
        <p:txBody>
          <a:bodyPr>
            <a:no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North Lincolnshire Association of Governing </a:t>
            </a:r>
            <a:r>
              <a:rPr lang="en-GB" sz="3600" dirty="0">
                <a:latin typeface="+mj-lt"/>
                <a:ea typeface="Calibri" panose="020F0502020204030204" pitchFamily="34" charset="0"/>
              </a:rPr>
              <a:t>Bodies</a:t>
            </a:r>
            <a:br>
              <a:rPr lang="en-GB" sz="3600" dirty="0">
                <a:latin typeface="+mj-lt"/>
                <a:ea typeface="Calibri" panose="020F0502020204030204" pitchFamily="34" charset="0"/>
              </a:rPr>
            </a:br>
            <a:br>
              <a:rPr lang="en-GB" sz="3600" dirty="0">
                <a:latin typeface="+mj-lt"/>
                <a:ea typeface="Calibri" panose="020F0502020204030204" pitchFamily="34" charset="0"/>
              </a:rPr>
            </a:br>
            <a:r>
              <a:rPr lang="en-GB" sz="4000" dirty="0">
                <a:latin typeface="+mj-lt"/>
                <a:ea typeface="Calibri" panose="020F0502020204030204" pitchFamily="34" charset="0"/>
              </a:rPr>
              <a:t>Celebrating Governance  </a:t>
            </a:r>
            <a:b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GB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CBB23D-EEEF-99DB-DC48-4747696E1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94" y="4991100"/>
            <a:ext cx="9671770" cy="800100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Emma Knights</a:t>
            </a:r>
          </a:p>
          <a:p>
            <a:r>
              <a:rPr lang="en-GB" sz="2800" dirty="0"/>
              <a:t>Chief Executive, NGA</a:t>
            </a:r>
          </a:p>
        </p:txBody>
      </p:sp>
    </p:spTree>
    <p:extLst>
      <p:ext uri="{BB962C8B-B14F-4D97-AF65-F5344CB8AC3E}">
        <p14:creationId xmlns:p14="http://schemas.microsoft.com/office/powerpoint/2010/main" val="55290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C5DD1-C26C-4816-8E18-D30C11F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ea typeface="Calibri" panose="020F0502020204030204" pitchFamily="34" charset="0"/>
              </a:rPr>
              <a:t>Educational disadvantage: t</a:t>
            </a:r>
            <a:r>
              <a:rPr lang="en-GB" sz="3200" b="1">
                <a:effectLst/>
                <a:ea typeface="Calibri" panose="020F0502020204030204" pitchFamily="34" charset="0"/>
              </a:rPr>
              <a:t>he governing board’s role</a:t>
            </a:r>
            <a:br>
              <a:rPr lang="en-GB" sz="3200">
                <a:effectLst/>
                <a:ea typeface="Calibri" panose="020F0502020204030204" pitchFamily="34" charset="0"/>
              </a:rPr>
            </a:br>
            <a:endParaRPr lang="en-GB"/>
          </a:p>
        </p:txBody>
      </p:sp>
      <p:pic>
        <p:nvPicPr>
          <p:cNvPr id="2" name="Picture 1" descr="Widening the lens on disadvantage">
            <a:extLst>
              <a:ext uri="{FF2B5EF4-FFF2-40B4-BE49-F238E27FC236}">
                <a16:creationId xmlns:a16="http://schemas.microsoft.com/office/drawing/2014/main" id="{6601E01E-3FEC-8AE5-C311-4923AE9F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7" t="24947" r="69460" b="15389"/>
          <a:stretch/>
        </p:blipFill>
        <p:spPr bwMode="auto">
          <a:xfrm>
            <a:off x="738661" y="1036377"/>
            <a:ext cx="3597428" cy="462526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ackling disadvantage in education NGA handbook">
            <a:extLst>
              <a:ext uri="{FF2B5EF4-FFF2-40B4-BE49-F238E27FC236}">
                <a16:creationId xmlns:a16="http://schemas.microsoft.com/office/drawing/2014/main" id="{D024FC64-F99E-A287-9D05-DF3E65630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293" y="2066690"/>
            <a:ext cx="1994720" cy="2564640"/>
          </a:xfrm>
          <a:prstGeom prst="rect">
            <a:avLst/>
          </a:prstGeom>
          <a:ln w="12700">
            <a:solidFill>
              <a:srgbClr val="7D4FA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4239A-C4D0-F3BF-6F80-DB3AE0976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372" y="920680"/>
            <a:ext cx="1994720" cy="2559095"/>
          </a:xfrm>
          <a:prstGeom prst="rect">
            <a:avLst/>
          </a:prstGeom>
          <a:ln w="12700">
            <a:solidFill>
              <a:srgbClr val="00838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BE9DD-9DD6-B2CA-5638-A40A9993E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152" y="918965"/>
            <a:ext cx="1994720" cy="2562524"/>
          </a:xfrm>
          <a:prstGeom prst="rect">
            <a:avLst/>
          </a:prstGeom>
          <a:ln w="12700">
            <a:solidFill>
              <a:srgbClr val="B42657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03A849-576D-AC95-BAE1-A673E6DA48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13" t="24818" r="64339" b="15147"/>
          <a:stretch/>
        </p:blipFill>
        <p:spPr bwMode="auto">
          <a:xfrm>
            <a:off x="9823741" y="3588105"/>
            <a:ext cx="1994720" cy="2562525"/>
          </a:xfrm>
          <a:prstGeom prst="rect">
            <a:avLst/>
          </a:prstGeom>
          <a:ln w="12700">
            <a:solidFill>
              <a:srgbClr val="0C5EA8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ADAA1DA-1D98-1A0B-A569-2BBB3E4F60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51" t="13675" r="69467" b="26097"/>
          <a:stretch/>
        </p:blipFill>
        <p:spPr bwMode="auto">
          <a:xfrm>
            <a:off x="7443652" y="3588105"/>
            <a:ext cx="1980440" cy="2564640"/>
          </a:xfrm>
          <a:prstGeom prst="rect">
            <a:avLst/>
          </a:prstGeom>
          <a:ln w="19050">
            <a:solidFill>
              <a:srgbClr val="00838A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621FB-F6BF-3BA6-1AD5-E65932586BDF}"/>
              </a:ext>
            </a:extLst>
          </p:cNvPr>
          <p:cNvSpPr txBox="1"/>
          <p:nvPr/>
        </p:nvSpPr>
        <p:spPr>
          <a:xfrm>
            <a:off x="630315" y="5821623"/>
            <a:ext cx="5282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hlinkClick r:id="rId8"/>
              </a:rPr>
              <a:t>NGA/disadvantage</a:t>
            </a:r>
            <a:endParaRPr lang="en-GB" sz="2400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9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55AB-A955-7BA4-6F86-FC478B1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Widening the lens of disadvantage – 25 top tips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9F7C-47A2-8CB9-6943-24D80BDAE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76516"/>
            <a:ext cx="8382052" cy="502428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School culture, expectations, coherence and principles</a:t>
            </a:r>
          </a:p>
          <a:p>
            <a:pPr lvl="1">
              <a:spcAft>
                <a:spcPts val="200"/>
              </a:spcAft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Remove the deficit discourse around disadvantage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its impact on learning and participation in school life. Disadvantaged pupils and their families are not a problem to be solved. They are our school community and held in high regard</a:t>
            </a:r>
          </a:p>
          <a:p>
            <a:pPr>
              <a:spcAft>
                <a:spcPts val="200"/>
              </a:spcAft>
            </a:pPr>
            <a:r>
              <a:rPr lang="en-US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of need, evidence-informed responses</a:t>
            </a:r>
          </a:p>
          <a:p>
            <a:pPr lvl="1">
              <a:spcAft>
                <a:spcPts val="2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Assessment, not assumptions, are at the heart of an effective approach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Start with the needs of the individual pupils and build a strategy around emerging themes and common issues</a:t>
            </a:r>
          </a:p>
          <a:p>
            <a:pPr>
              <a:spcAft>
                <a:spcPts val="200"/>
              </a:spcAft>
            </a:pPr>
            <a:r>
              <a:rPr lang="en-US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Priorities and partnerships</a:t>
            </a:r>
          </a:p>
          <a:p>
            <a:pPr lvl="1">
              <a:spcAft>
                <a:spcPts val="200"/>
              </a:spcAft>
            </a:pP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Poverty proofing is a key ingredient of inclusive schools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 disadvantaged pupils are thriving. This should cover both the formal and informal curriculum, as well as uniform, equipment and other resources </a:t>
            </a:r>
          </a:p>
          <a:p>
            <a:pPr>
              <a:spcAft>
                <a:spcPts val="200"/>
              </a:spcAft>
            </a:pPr>
            <a:r>
              <a:rPr lang="en-US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and implementation</a:t>
            </a:r>
          </a:p>
          <a:p>
            <a:pPr lvl="1">
              <a:spcAft>
                <a:spcPts val="200"/>
              </a:spcAft>
            </a:pP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Governors and trustees should play a key role in rigorous, dispassionate impact evaluation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Decouple impact evaluation from accountability. </a:t>
            </a:r>
            <a:endParaRPr lang="en-GB" sz="20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2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GB" sz="18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cs typeface="Times New Roman" panose="02020603050405020304" pitchFamily="18" charset="0"/>
            </a:endParaRPr>
          </a:p>
        </p:txBody>
      </p:sp>
      <p:pic>
        <p:nvPicPr>
          <p:cNvPr id="5" name="Picture 4" descr="Addressing educational disadvantage: 25 top tips ">
            <a:extLst>
              <a:ext uri="{FF2B5EF4-FFF2-40B4-BE49-F238E27FC236}">
                <a16:creationId xmlns:a16="http://schemas.microsoft.com/office/drawing/2014/main" id="{3AA70BB9-EDB4-5CD5-C084-9C4A094C2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19" t="22891" r="68624" b="22912"/>
          <a:stretch/>
        </p:blipFill>
        <p:spPr bwMode="auto">
          <a:xfrm>
            <a:off x="8957187" y="1172797"/>
            <a:ext cx="3042742" cy="42041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865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54DC-5642-A9ED-18A8-D6D4B2D7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Well Schools Movement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A730-C004-4007-1A77-F5A8CB976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215299"/>
            <a:ext cx="10979960" cy="440616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Free online community where schools can sign up and access resources shared by others on wellbeing. Powered by Youth Sport Trust</a:t>
            </a:r>
            <a:endParaRPr lang="en-US"/>
          </a:p>
          <a:p>
            <a:pPr marL="0" indent="0">
              <a:buNone/>
            </a:pPr>
            <a:r>
              <a:rPr lang="en-US" sz="2400">
                <a:hlinkClick r:id="rId3"/>
              </a:rPr>
              <a:t>www.well-school.org</a:t>
            </a:r>
            <a:r>
              <a:rPr lang="en-US" sz="2400"/>
              <a:t> 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A2FF8AA-914E-98AF-BDED-CABB2F68B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09" y="236541"/>
            <a:ext cx="3914775" cy="114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080A99-5E26-85CD-1238-7ECAE96C8117}"/>
              </a:ext>
            </a:extLst>
          </p:cNvPr>
          <p:cNvSpPr txBox="1"/>
          <p:nvPr/>
        </p:nvSpPr>
        <p:spPr>
          <a:xfrm>
            <a:off x="344158" y="969691"/>
            <a:ext cx="8394489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latin typeface="Lexend Deca Light" panose="020B0604020202020204" charset="0"/>
                <a:cs typeface="Calibri" panose="020F0502020204030204" pitchFamily="34" charset="0"/>
              </a:rPr>
              <a:t>Promoting a culture of well-being: the board’s role </a:t>
            </a:r>
          </a:p>
          <a:p>
            <a:pPr>
              <a:lnSpc>
                <a:spcPct val="120000"/>
              </a:lnSpc>
            </a:pPr>
            <a:r>
              <a:rPr lang="en-US" sz="2400">
                <a:latin typeface="Lexend Deca Light" panose="020B0604020202020204" charset="0"/>
                <a:cs typeface="Calibri" panose="020F0502020204030204" pitchFamily="34" charset="0"/>
              </a:rPr>
              <a:t>NGA is proud to sit on the Well Schools Advisory 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20344-AD2E-1EAA-203C-442BF17DE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56"/>
          <a:stretch/>
        </p:blipFill>
        <p:spPr>
          <a:xfrm>
            <a:off x="272957" y="3386651"/>
            <a:ext cx="5821972" cy="3234808"/>
          </a:xfrm>
          <a:prstGeom prst="rect">
            <a:avLst/>
          </a:prstGeom>
        </p:spPr>
      </p:pic>
      <p:pic>
        <p:nvPicPr>
          <p:cNvPr id="7" name="Picture 6" descr="A picture containing person, holding, person, photo&#10;&#10;Description automatically generated">
            <a:extLst>
              <a:ext uri="{FF2B5EF4-FFF2-40B4-BE49-F238E27FC236}">
                <a16:creationId xmlns:a16="http://schemas.microsoft.com/office/drawing/2014/main" id="{ADDCB559-B6A1-3730-0268-369FD150E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929" y="3307393"/>
            <a:ext cx="5750770" cy="32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6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B539-F8E2-960F-6D7B-0A4F0E77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Before we move onto </a:t>
            </a:r>
            <a:br>
              <a:rPr lang="en-GB" dirty="0"/>
            </a:br>
            <a:r>
              <a:rPr lang="en-GB" dirty="0"/>
              <a:t>staff succeeding and flourishing……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any comments or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7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763DF-FFFC-BD7B-E1C4-72F4432C9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Engaging with staff</a:t>
            </a:r>
            <a:endParaRPr lang="en-US" sz="360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F629816-D0B2-7602-EABB-D19E63C95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6579" y="1252537"/>
            <a:ext cx="10321047" cy="5379467"/>
          </a:xfrm>
        </p:spPr>
      </p:pic>
    </p:spTree>
    <p:extLst>
      <p:ext uri="{BB962C8B-B14F-4D97-AF65-F5344CB8AC3E}">
        <p14:creationId xmlns:p14="http://schemas.microsoft.com/office/powerpoint/2010/main" val="1653388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>
            <a:extLst>
              <a:ext uri="{FF2B5EF4-FFF2-40B4-BE49-F238E27FC236}">
                <a16:creationId xmlns:a16="http://schemas.microsoft.com/office/drawing/2014/main" id="{98FA5B75-71B4-47E7-A0EF-B65FBA91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Promoting a culture of wellbeing 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8070F350-A0C8-44CB-83D1-C61B9F6A1D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57044" y="1406013"/>
            <a:ext cx="9127562" cy="456378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2226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CD6A-0198-40D3-AC1B-38580131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i="0">
                <a:solidFill>
                  <a:srgbClr val="003770"/>
                </a:solidFill>
                <a:effectLst/>
              </a:rPr>
              <a:t>Headteacher CPD: a guide for chairs</a:t>
            </a:r>
            <a:br>
              <a:rPr lang="en-US" b="1" i="0">
                <a:solidFill>
                  <a:srgbClr val="003770"/>
                </a:solidFill>
                <a:effectLst/>
                <a:latin typeface="Lato"/>
              </a:rPr>
            </a:br>
            <a:endParaRPr lang="en-GB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7323481-6FA4-48CE-A26B-FDED918C2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8844" y="1414463"/>
            <a:ext cx="9753600" cy="4876800"/>
          </a:xfrm>
        </p:spPr>
      </p:pic>
    </p:spTree>
    <p:extLst>
      <p:ext uri="{BB962C8B-B14F-4D97-AF65-F5344CB8AC3E}">
        <p14:creationId xmlns:p14="http://schemas.microsoft.com/office/powerpoint/2010/main" val="2873984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759DA31-360E-4549-4ED0-FBD687DD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9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89413AE-39A4-353D-BF62-6662888DF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B772E-A163-7FE0-0CA7-3635D36E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hlinkClick r:id="rId3"/>
              </a:rPr>
              <a:t>What we expect.......</a:t>
            </a:r>
            <a:r>
              <a:rPr lang="en-US" sz="3200"/>
              <a:t> updated in April 2022</a:t>
            </a:r>
          </a:p>
        </p:txBody>
      </p:sp>
    </p:spTree>
    <p:extLst>
      <p:ext uri="{BB962C8B-B14F-4D97-AF65-F5344CB8AC3E}">
        <p14:creationId xmlns:p14="http://schemas.microsoft.com/office/powerpoint/2010/main" val="2852133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AF0C3-10A3-5A37-27D5-7B62288B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Strategic guides: updated this term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546B9-28CC-DD71-1CDB-28AD5B9A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73" y="1018674"/>
            <a:ext cx="3723850" cy="52828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5D7DA-02AB-C40E-C9DB-30464323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608" y="1018673"/>
            <a:ext cx="3735201" cy="52828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798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FB22F-CB35-4C38-7D1A-AB5AAE53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Why is governance so important?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E7226-493F-C539-D03B-A73BCEC43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802166"/>
            <a:ext cx="6891170" cy="4319689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>
                <a:latin typeface="Calibri" panose="020F0502020204030204" pitchFamily="34" charset="0"/>
              </a:rPr>
              <a:t>Governance determines who has the power,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800">
                <a:latin typeface="Calibri" panose="020F0502020204030204" pitchFamily="34" charset="0"/>
              </a:rPr>
              <a:t>who makes the decisions,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800">
                <a:latin typeface="Calibri" panose="020F0502020204030204" pitchFamily="34" charset="0"/>
              </a:rPr>
              <a:t>how other players make their voice heard and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800">
                <a:latin typeface="Calibri" panose="020F0502020204030204" pitchFamily="34" charset="0"/>
              </a:rPr>
              <a:t>how account is rendered</a:t>
            </a:r>
          </a:p>
          <a:p>
            <a:pPr marL="0" indent="0">
              <a:buNone/>
            </a:pPr>
            <a:endParaRPr lang="en-GB" sz="2800">
              <a:latin typeface="Calibri" panose="020F0502020204030204" pitchFamily="34" charset="0"/>
            </a:endParaRPr>
          </a:p>
          <a:p>
            <a:pPr marL="3543211" lvl="8" indent="0">
              <a:buNone/>
            </a:pPr>
            <a:r>
              <a:rPr lang="en-GB" sz="2400">
                <a:solidFill>
                  <a:schemeClr val="bg1"/>
                </a:solidFill>
                <a:latin typeface="Calibri" panose="020F0502020204030204" pitchFamily="34" charset="0"/>
              </a:rPr>
              <a:t>Institute on Governance, Canada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28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B539-F8E2-960F-6D7B-0A4F0E77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386556"/>
            <a:ext cx="9040813" cy="61386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Before we move onto </a:t>
            </a:r>
            <a:br>
              <a:rPr lang="en-GB" dirty="0"/>
            </a:br>
            <a:r>
              <a:rPr lang="en-GB" dirty="0"/>
              <a:t>boards succeeding and flourishing……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any comments or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79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32A726-158B-47D5-F22C-4119E1F3B6CC}"/>
              </a:ext>
            </a:extLst>
          </p:cNvPr>
          <p:cNvSpPr txBox="1">
            <a:spLocks/>
          </p:cNvSpPr>
          <p:nvPr/>
        </p:nvSpPr>
        <p:spPr>
          <a:xfrm>
            <a:off x="407987" y="1310326"/>
            <a:ext cx="7831040" cy="509047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8800" dirty="0">
                <a:latin typeface="Lexend Deca Light" panose="020B0604020202020204" charset="0"/>
              </a:rPr>
              <a:t>Ensuring clarity of vision, ethos and strategic direction;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8800" dirty="0">
                <a:latin typeface="Lexend Deca Light" panose="020B0604020202020204" charset="0"/>
              </a:rPr>
              <a:t>Holding the executive leaders to account for the educational performance of the school and its pupils, and performance of staff; 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3"/>
              <a:defRPr/>
            </a:pPr>
            <a:r>
              <a:rPr lang="en-GB" sz="8800" dirty="0">
                <a:latin typeface="Lexend Deca Light" panose="020B0604020202020204" charset="0"/>
              </a:rPr>
              <a:t>Overseeing the financial performance of the organisation and making sure its money is well spent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  <a:defRPr/>
            </a:pPr>
            <a:r>
              <a:rPr lang="en-GB" sz="8800" dirty="0">
                <a:latin typeface="Lexend Deca Light" panose="020B0604020202020204" charset="0"/>
              </a:rPr>
              <a:t>Ensuring decisions take into account the views and experiences of stakeholders (pupils, parents, staff and the community)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GB" sz="8800" b="1" dirty="0">
                <a:latin typeface="Lexend Deca Light" panose="020B0604020202020204" charset="0"/>
              </a:rPr>
              <a:t>And forthcoming changes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b="1" dirty="0"/>
              <a:t>	</a:t>
            </a:r>
          </a:p>
          <a:p>
            <a:pPr marL="0" indent="0" algn="just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GB" sz="2000" dirty="0"/>
              <a:t>      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7F3494-4405-87C4-450D-A588CFBE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The core functions of school and trust governance</a:t>
            </a:r>
            <a:endParaRPr lang="en-GB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B6619C-D9AD-5EB7-218C-8318B1D32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99" y="1511384"/>
            <a:ext cx="3546872" cy="48894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77800" dist="101600" dir="3000000" algn="t" rotWithShape="0">
              <a:prstClr val="black">
                <a:alpha val="29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421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496" y="1052737"/>
            <a:ext cx="8805877" cy="516706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b="1"/>
              <a:t>Where does your governing board sit?</a:t>
            </a: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5921378" y="1667670"/>
            <a:ext cx="0" cy="4275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4007644" y="3893343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985547" y="1381126"/>
            <a:ext cx="1871663" cy="3667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 support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913316" y="5759450"/>
            <a:ext cx="2016125" cy="3667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buClrTx/>
              <a:buFontTx/>
              <a:buNone/>
              <a:defRPr b="1"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Low support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985853" y="3681402"/>
            <a:ext cx="2160587" cy="3667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buClrTx/>
              <a:buFontTx/>
              <a:buNone/>
              <a:defRPr b="1"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 challenge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026964" y="3700455"/>
            <a:ext cx="2232025" cy="3667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buClrTx/>
              <a:buFontTx/>
              <a:buNone/>
              <a:defRPr b="1"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Low challenge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500994" y="2125661"/>
            <a:ext cx="33845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Partners or critical friends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6500994" y="2533649"/>
            <a:ext cx="34559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‘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 share everything – good or bad’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526258" y="2125662"/>
            <a:ext cx="26654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Supporters Club</a:t>
            </a:r>
          </a:p>
        </p:txBody>
      </p:sp>
      <p:sp>
        <p:nvSpPr>
          <p:cNvPr id="227340" name="Text Box 12"/>
          <p:cNvSpPr txBox="1">
            <a:spLocks noChangeArrowheads="1"/>
          </p:cNvSpPr>
          <p:nvPr/>
        </p:nvSpPr>
        <p:spPr bwMode="auto">
          <a:xfrm>
            <a:off x="2442887" y="2538412"/>
            <a:ext cx="3168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‘We’re here to support the head/CEO’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2844801" y="4470399"/>
            <a:ext cx="2325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Abdicators</a:t>
            </a:r>
          </a:p>
        </p:txBody>
      </p:sp>
      <p:sp>
        <p:nvSpPr>
          <p:cNvPr id="227342" name="Text Box 14"/>
          <p:cNvSpPr txBox="1">
            <a:spLocks noChangeArrowheads="1"/>
          </p:cNvSpPr>
          <p:nvPr/>
        </p:nvSpPr>
        <p:spPr bwMode="auto">
          <a:xfrm>
            <a:off x="2495550" y="4835524"/>
            <a:ext cx="30241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‘We leave it to the professionals’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6672269" y="4175920"/>
            <a:ext cx="26039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Adversaries or a court of enquiry </a:t>
            </a:r>
          </a:p>
        </p:txBody>
      </p:sp>
      <p:sp>
        <p:nvSpPr>
          <p:cNvPr id="227344" name="Text Box 16"/>
          <p:cNvSpPr txBox="1">
            <a:spLocks noChangeArrowheads="1"/>
          </p:cNvSpPr>
          <p:nvPr/>
        </p:nvSpPr>
        <p:spPr bwMode="auto">
          <a:xfrm>
            <a:off x="6600032" y="4868863"/>
            <a:ext cx="33115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‘We keep a very close eye on the staff!’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566372" y="5942806"/>
            <a:ext cx="2663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226B49"/>
              </a:buClr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4C89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A2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A200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Governing the School of the Future</a:t>
            </a:r>
          </a:p>
        </p:txBody>
      </p:sp>
    </p:spTree>
    <p:extLst>
      <p:ext uri="{BB962C8B-B14F-4D97-AF65-F5344CB8AC3E}">
        <p14:creationId xmlns:p14="http://schemas.microsoft.com/office/powerpoint/2010/main" val="21972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8" grpId="0" autoUpdateAnimBg="0"/>
      <p:bldP spid="227340" grpId="0" autoUpdateAnimBg="0"/>
      <p:bldP spid="227342" grpId="0" autoUpdateAnimBg="0"/>
      <p:bldP spid="22734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B425A-4419-4F46-90E0-A13C7847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4"/>
                </a:solidFill>
              </a:rPr>
              <a:t>What good working relationships look like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C72AE0-0917-42E8-8BA3-BC4CDFA9C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Understanding respective roles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effectLst/>
                <a:latin typeface="Lexend Deca Light" panose="020B0604020202020204" charset="0"/>
              </a:rPr>
              <a:t>The board staying strategic and not stepping into the operational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solidFill>
                  <a:schemeClr val="tx1"/>
                </a:solidFill>
                <a:latin typeface="Lexend Deca Light" panose="020B0604020202020204" charset="0"/>
              </a:rPr>
              <a:t>Everyone is on board: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solidFill>
                  <a:schemeClr val="tx1"/>
                </a:solidFill>
                <a:latin typeface="Lexend Deca Light" panose="020B0604020202020204" charset="0"/>
              </a:rPr>
              <a:t>common mission &amp; ethos, sense of purpose &amp; direction, values lived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High expectations of each other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Investing time in the relationship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Professional recruitment &amp; development of the board (as well as leaders &amp; staff)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Building trust: no surprises, sharing of problems &amp; public unity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All e</a:t>
            </a: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ncouraging challenge of each other &amp; debate: avoiding group think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All enabling &amp; welcoming of stakeholder voices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The right balance between support and challenge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</a:rPr>
              <a:t>Questioning &amp; listening: </a:t>
            </a:r>
            <a:r>
              <a:rPr lang="en-US" sz="2200" dirty="0">
                <a:solidFill>
                  <a:schemeClr val="tx1"/>
                </a:solidFill>
                <a:latin typeface="Lexend Deca Light" panose="020B0604020202020204" charset="0"/>
                <a:hlinkClick r:id="rId2"/>
              </a:rPr>
              <a:t>boards &amp; leaders-building-great-relationships</a:t>
            </a:r>
            <a:endParaRPr lang="en-US" sz="2200" dirty="0">
              <a:latin typeface="Lexend Deca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61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4F1E83-5BE6-4BA9-A5F8-0E0B0D2631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Addressing volunteer recruitment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CD9BC-7F2E-3FEE-135D-ACE26A8C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18674"/>
            <a:ext cx="7538809" cy="527822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solidFill>
                  <a:schemeClr val="tx1"/>
                </a:solidFill>
                <a:latin typeface="Lexend Deca Light" panose="020B0604020202020204" charset="0"/>
              </a:rPr>
              <a:t>Assess the needs, the skills</a:t>
            </a:r>
            <a:r>
              <a:rPr lang="en-GB" sz="2000">
                <a:latin typeface="Lexend Deca Light" panose="020B0604020202020204" charset="0"/>
              </a:rPr>
              <a:t> and the gaps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solidFill>
                  <a:schemeClr val="tx1"/>
                </a:solidFill>
                <a:latin typeface="Lexend Deca Light" panose="020B0604020202020204" charset="0"/>
              </a:rPr>
              <a:t>NGA’s 2022 survey showed being proactive &amp; approaching recruitmen</a:t>
            </a:r>
            <a:r>
              <a:rPr lang="en-GB" sz="2000">
                <a:latin typeface="Lexend Deca Light" panose="020B0604020202020204" charset="0"/>
              </a:rPr>
              <a:t>t differently</a:t>
            </a:r>
            <a:r>
              <a:rPr lang="en-GB" sz="2000">
                <a:solidFill>
                  <a:schemeClr val="tx1"/>
                </a:solidFill>
                <a:latin typeface="Lexend Deca Light" panose="020B0604020202020204" charset="0"/>
              </a:rPr>
              <a:t> tended to lead to success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Advertise widely (including </a:t>
            </a:r>
            <a:r>
              <a:rPr lang="en-US" sz="2000" err="1">
                <a:solidFill>
                  <a:schemeClr val="tx1"/>
                </a:solidFill>
                <a:latin typeface="Lexend Deca Light" panose="020B0604020202020204" charset="0"/>
              </a:rPr>
              <a:t>LinkedIN</a:t>
            </a: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) and explain the role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Use targeted networks for specific skills or backgrounds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err="1">
                <a:solidFill>
                  <a:schemeClr val="tx1"/>
                </a:solidFill>
                <a:latin typeface="Lexend Deca Light" panose="020B0604020202020204" charset="0"/>
              </a:rPr>
              <a:t>eg</a:t>
            </a: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 your alumni; professional networks; Reach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Have someone candidates can speak to further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Don’t forget to offer expenses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Your governance professional is there to support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000">
              <a:solidFill>
                <a:schemeClr val="tx1"/>
              </a:solidFill>
              <a:latin typeface="Lexend Deca Light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>
                <a:solidFill>
                  <a:schemeClr val="tx1"/>
                </a:solidFill>
                <a:latin typeface="Lexend Deca Light" panose="020B0604020202020204" charset="0"/>
              </a:rPr>
              <a:t>The Right People Around The Table </a:t>
            </a: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www.nga.org.uk/RPATT</a:t>
            </a:r>
            <a:endParaRPr lang="en-US" sz="2000">
              <a:solidFill>
                <a:schemeClr val="tx1"/>
              </a:solidFill>
              <a:latin typeface="Lexend Deca Light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>
                <a:solidFill>
                  <a:schemeClr val="tx1"/>
                </a:solidFill>
                <a:latin typeface="Lexend Deca Light" panose="020B0604020202020204" charset="0"/>
              </a:rPr>
              <a:t>Includes a role description; advice on elections &amp; what to put in adverts, questions for an interview, and more</a:t>
            </a:r>
            <a:endParaRPr lang="en-US" sz="2000"/>
          </a:p>
        </p:txBody>
      </p:sp>
      <p:pic>
        <p:nvPicPr>
          <p:cNvPr id="2" name="Picture 1" descr="The right people around the table">
            <a:extLst>
              <a:ext uri="{FF2B5EF4-FFF2-40B4-BE49-F238E27FC236}">
                <a16:creationId xmlns:a16="http://schemas.microsoft.com/office/drawing/2014/main" id="{32AE0A03-5D66-EF7F-205A-DB825EE0B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435" y="917276"/>
            <a:ext cx="3745578" cy="527822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95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4E08-A159-ECD5-C4CA-57DD4F87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/>
              <a:t>Stronger together at community level</a:t>
            </a:r>
            <a:br>
              <a:rPr lang="en-US"/>
            </a:br>
            <a:r>
              <a:rPr lang="en-US"/>
              <a:t>Engaging with parents &amp; carers</a:t>
            </a:r>
            <a:br>
              <a:rPr lang="en-US"/>
            </a:br>
            <a:br>
              <a:rPr lang="en-US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4D03A-4885-6828-1C74-6B853BAB7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017336"/>
            <a:ext cx="8200992" cy="438346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900" i="0">
                <a:solidFill>
                  <a:srgbClr val="003770"/>
                </a:solidFill>
                <a:effectLst/>
                <a:hlinkClick r:id="rId2"/>
              </a:rPr>
              <a:t>NGA knowledge-</a:t>
            </a:r>
            <a:r>
              <a:rPr lang="en-US" sz="2900" i="0" err="1">
                <a:solidFill>
                  <a:srgbClr val="003770"/>
                </a:solidFill>
                <a:effectLst/>
                <a:hlinkClick r:id="rId2"/>
              </a:rPr>
              <a:t>centre</a:t>
            </a:r>
            <a:r>
              <a:rPr lang="en-US" sz="2900" i="0">
                <a:solidFill>
                  <a:srgbClr val="003770"/>
                </a:solidFill>
                <a:effectLst/>
                <a:hlinkClick r:id="rId2"/>
              </a:rPr>
              <a:t>/engaging-with-parents-and-carers</a:t>
            </a:r>
            <a:endParaRPr lang="en-US" sz="2900" i="0">
              <a:solidFill>
                <a:srgbClr val="003770"/>
              </a:solidFill>
              <a:effectLst/>
            </a:endParaRPr>
          </a:p>
          <a:p>
            <a:pPr>
              <a:lnSpc>
                <a:spcPct val="160000"/>
              </a:lnSpc>
            </a:pPr>
            <a:r>
              <a:rPr lang="en-US" sz="2900" i="0">
                <a:effectLst/>
              </a:rPr>
              <a:t>A guide to engaging with parents and carers</a:t>
            </a:r>
          </a:p>
          <a:p>
            <a:pPr>
              <a:lnSpc>
                <a:spcPct val="160000"/>
              </a:lnSpc>
            </a:pPr>
            <a:r>
              <a:rPr lang="en-US" sz="2900" i="0">
                <a:effectLst/>
              </a:rPr>
              <a:t>Questions for governing boards to ask</a:t>
            </a:r>
            <a:r>
              <a:rPr lang="en-US" sz="2900"/>
              <a:t> </a:t>
            </a:r>
            <a:r>
              <a:rPr lang="en-US" sz="2900" i="0">
                <a:effectLst/>
              </a:rPr>
              <a:t>parents</a:t>
            </a:r>
          </a:p>
          <a:p>
            <a:pPr>
              <a:lnSpc>
                <a:spcPct val="160000"/>
              </a:lnSpc>
            </a:pPr>
            <a:r>
              <a:rPr lang="en-US" sz="2900" i="0">
                <a:effectLst/>
              </a:rPr>
              <a:t>Template governing board report to parents</a:t>
            </a:r>
          </a:p>
          <a:p>
            <a:pPr>
              <a:lnSpc>
                <a:spcPct val="160000"/>
              </a:lnSpc>
            </a:pPr>
            <a:endParaRPr lang="en-US" sz="2900" i="0">
              <a:solidFill>
                <a:srgbClr val="003770"/>
              </a:solidFill>
              <a:effectLst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2900">
                <a:hlinkClick r:id="rId3"/>
              </a:rPr>
              <a:t>NGA-Learning-Link-e-learning/Stakeholder-engagement</a:t>
            </a:r>
            <a:endParaRPr lang="en-US" sz="2900">
              <a:solidFill>
                <a:srgbClr val="003770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2900"/>
              <a:t>Stakeholder engagement e-learning module: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000" i="0">
                <a:solidFill>
                  <a:srgbClr val="003770"/>
                </a:solidFill>
                <a:effectLst/>
              </a:rPr>
              <a:t> 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6F590-CDE1-82F6-28AF-77B6037AA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980" y="570322"/>
            <a:ext cx="3427952" cy="48489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755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66A48AE-3C09-0B78-0DEB-DFE04149B29E}"/>
              </a:ext>
            </a:extLst>
          </p:cNvPr>
          <p:cNvSpPr txBox="1">
            <a:spLocks/>
          </p:cNvSpPr>
          <p:nvPr/>
        </p:nvSpPr>
        <p:spPr>
          <a:xfrm>
            <a:off x="565608" y="1489435"/>
            <a:ext cx="7672486" cy="3603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New Kansas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77"/>
                <a:ea typeface="+mj-ea"/>
                <a:cs typeface="Calibri Light" panose="020F0302020204030204" pitchFamily="34" charset="0"/>
              </a:rPr>
              <a:t>Flexible e-learning created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77"/>
                <a:ea typeface="+mj-ea"/>
                <a:cs typeface="Calibri Light" panose="020F0302020204030204" pitchFamily="34" charset="0"/>
              </a:rPr>
              <a:t>support new and experienced governance roles: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77"/>
                <a:ea typeface="+mj-ea"/>
                <a:cs typeface="Calibri Light" panose="020F0302020204030204" pitchFamily="34" charset="0"/>
              </a:rPr>
              <a:t>Over 65 high-quality e-learning modules to choose from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 Light" pitchFamily="2" charset="77"/>
              <a:ea typeface="+mj-ea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0"/>
                <a:ea typeface="+mj-ea"/>
                <a:cs typeface="+mj-cs"/>
              </a:rPr>
              <a:t>Designed for busy governors, trustees and governance professionals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0"/>
                <a:ea typeface="+mj-ea"/>
                <a:cs typeface="+mj-cs"/>
              </a:rPr>
              <a:t>Modules are written by experts and cover all the essentials for an effective governing team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0"/>
                <a:ea typeface="+mj-ea"/>
                <a:cs typeface="+mj-cs"/>
              </a:rPr>
              <a:t>Available when you need it to learn at your own time and pace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0"/>
                <a:ea typeface="+mj-ea"/>
                <a:cs typeface="+mj-cs"/>
              </a:rPr>
              <a:t>Learning Link is time-saving and affordable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 Light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Light" pitchFamily="2" charset="77"/>
                <a:ea typeface="+mj-ea"/>
                <a:cs typeface="Calibri Light" panose="020F0302020204030204" pitchFamily="34" charset="0"/>
              </a:rPr>
              <a:t>Fill knowledge gaps and tackle challenges with confidence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 Light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 Light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8E459D-A929-C697-9489-92CAC97E7E19}"/>
              </a:ext>
            </a:extLst>
          </p:cNvPr>
          <p:cNvSpPr txBox="1"/>
          <p:nvPr/>
        </p:nvSpPr>
        <p:spPr>
          <a:xfrm>
            <a:off x="407987" y="6423409"/>
            <a:ext cx="236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Medium" pitchFamily="2" charset="77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nga.org.uk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 Medium" pitchFamily="2" charset="77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B72DFD-06B4-5358-B9AA-D6DFA0E13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9925" y="2867236"/>
            <a:ext cx="2717832" cy="1580827"/>
          </a:xfrm>
          <a:prstGeom prst="rect">
            <a:avLst/>
          </a:prstGeom>
          <a:solidFill>
            <a:srgbClr val="008E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9F2B2FC-091E-585F-AFFA-19FDD576E001}"/>
              </a:ext>
            </a:extLst>
          </p:cNvPr>
          <p:cNvSpPr txBox="1"/>
          <p:nvPr/>
        </p:nvSpPr>
        <p:spPr>
          <a:xfrm>
            <a:off x="8757501" y="3119040"/>
            <a:ext cx="237629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n-ea"/>
                <a:cs typeface="+mn-cs"/>
              </a:rPr>
              <a:t>“Outstanding quality and very useful in enhancing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 Kansas SemiBold" pitchFamily="2" charset="77"/>
                <a:ea typeface="+mn-ea"/>
                <a:cs typeface="+mn-cs"/>
              </a:rPr>
              <a:t>my knowledge ”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Deca ExtraLight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Deca ExtraLight" pitchFamily="2" charset="0"/>
                <a:ea typeface="+mn-ea"/>
                <a:cs typeface="+mn-cs"/>
              </a:rPr>
              <a:t>Learner</a:t>
            </a:r>
          </a:p>
        </p:txBody>
      </p:sp>
      <p:graphicFrame>
        <p:nvGraphicFramePr>
          <p:cNvPr id="2" name="Table 43">
            <a:extLst>
              <a:ext uri="{FF2B5EF4-FFF2-40B4-BE49-F238E27FC236}">
                <a16:creationId xmlns:a16="http://schemas.microsoft.com/office/drawing/2014/main" id="{56003769-30BE-D8BD-92C8-5C4279FC8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8619924" y="4590854"/>
          <a:ext cx="2717832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916">
                  <a:extLst>
                    <a:ext uri="{9D8B030D-6E8A-4147-A177-3AD203B41FA5}">
                      <a16:colId xmlns:a16="http://schemas.microsoft.com/office/drawing/2014/main" val="2922626374"/>
                    </a:ext>
                  </a:extLst>
                </a:gridCol>
                <a:gridCol w="1358916">
                  <a:extLst>
                    <a:ext uri="{9D8B030D-6E8A-4147-A177-3AD203B41FA5}">
                      <a16:colId xmlns:a16="http://schemas.microsoft.com/office/drawing/2014/main" val="3877269317"/>
                    </a:ext>
                  </a:extLst>
                </a:gridCol>
              </a:tblGrid>
              <a:tr h="302946">
                <a:tc>
                  <a:txBody>
                    <a:bodyPr/>
                    <a:lstStyle/>
                    <a:p>
                      <a:r>
                        <a:rPr lang="en-US" sz="1600" b="1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Membership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9F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Lexend Deca ExtraLight" pitchFamily="2" charset="0"/>
                        </a:rPr>
                        <a:t>Learning Link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9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24987"/>
                  </a:ext>
                </a:extLst>
              </a:tr>
              <a:tr h="302946"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£198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07320"/>
                  </a:ext>
                </a:extLst>
              </a:tr>
              <a:tr h="302946"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GOLD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£99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403701"/>
                  </a:ext>
                </a:extLst>
              </a:tr>
              <a:tr h="302946"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STANDARD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tx1"/>
                          </a:solidFill>
                          <a:latin typeface="Lexend Deca ExtraLight" pitchFamily="2" charset="0"/>
                          <a:cs typeface="Calibri" panose="020F0502020204030204" pitchFamily="34" charset="0"/>
                        </a:rPr>
                        <a:t>£139</a:t>
                      </a:r>
                    </a:p>
                  </a:txBody>
                  <a:tcPr>
                    <a:lnL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06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13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B44B-07E0-3A0E-C9F8-BCD31DBF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386556"/>
            <a:ext cx="8035622" cy="1490937"/>
          </a:xfrm>
        </p:spPr>
        <p:txBody>
          <a:bodyPr>
            <a:normAutofit fontScale="90000"/>
          </a:bodyPr>
          <a:lstStyle/>
          <a:p>
            <a:r>
              <a:rPr lang="en-GB" dirty="0"/>
              <a:t>Thank you 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658E3-7DD2-1A15-EB6B-310ECCEF8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3647872"/>
            <a:ext cx="7949949" cy="11207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NGA’s Regional Lead for North Lincolnshire: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 Katherine.Soanes@nga.org.uk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6211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0507A-7B06-521A-ACBA-C60501F65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82424" y="6061435"/>
            <a:ext cx="10199802" cy="339364"/>
          </a:xfrm>
        </p:spPr>
        <p:txBody>
          <a:bodyPr>
            <a:noAutofit/>
          </a:bodyPr>
          <a:lstStyle/>
          <a:p>
            <a:pPr marL="1371600" lvl="3" indent="0">
              <a:buNone/>
            </a:pPr>
            <a:r>
              <a:rPr lang="en-GB">
                <a:hlinkClick r:id="rId2"/>
              </a:rPr>
              <a:t>NGA webinar: what-does-good-governance-look-like</a:t>
            </a:r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C65597-0F3F-8270-3178-4B8151CD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2" y="457200"/>
            <a:ext cx="9733661" cy="52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9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 governance mind-sets&#10;&#10;Making sense of our world &#10;Generative mode &#10;being supportively inquisitive &amp; searching for ideas&#10;&#10;Ensuring things are done right &#10;Fiduciary mode&#10;ensuring compliance &amp; proper stewardship of tangible assets&#10;&#10;Strategic mode in partnership with senior staff&#10;Making sure we do the right things&#10;&#10;Adapted from Chait, Ryan, Taylor 2005 &#10;">
            <a:extLst>
              <a:ext uri="{FF2B5EF4-FFF2-40B4-BE49-F238E27FC236}">
                <a16:creationId xmlns:a16="http://schemas.microsoft.com/office/drawing/2014/main" id="{3F639BE8-2100-459D-A586-6B35288086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8775" r="7334" b="58372"/>
          <a:stretch/>
        </p:blipFill>
        <p:spPr>
          <a:xfrm>
            <a:off x="1207851" y="908719"/>
            <a:ext cx="9726038" cy="5453169"/>
          </a:xfrm>
          <a:prstGeom prst="rect">
            <a:avLst/>
          </a:prstGeom>
          <a:noFill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708AD4D-31C7-4A30-90D2-483F9541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Three</a:t>
            </a:r>
            <a:r>
              <a:rPr lang="en-GB" b="1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kern="1200">
                <a:solidFill>
                  <a:srgbClr val="002060"/>
                </a:solidFill>
                <a:latin typeface="+mj-lt"/>
                <a:ea typeface="+mj-ea"/>
                <a:cs typeface="Calibri" panose="020F0502020204030204" pitchFamily="34" charset="0"/>
              </a:rPr>
              <a:t>governance</a:t>
            </a:r>
            <a:r>
              <a:rPr lang="en-GB" b="1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mind-sets</a:t>
            </a:r>
          </a:p>
        </p:txBody>
      </p:sp>
    </p:spTree>
    <p:extLst>
      <p:ext uri="{BB962C8B-B14F-4D97-AF65-F5344CB8AC3E}">
        <p14:creationId xmlns:p14="http://schemas.microsoft.com/office/powerpoint/2010/main" val="317762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3BBAF7-DC1E-6021-D5E3-A030FF7C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14240"/>
            <a:ext cx="10743922" cy="61386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What the governance community tells us:</a:t>
            </a:r>
            <a:br>
              <a:rPr lang="en-GB" dirty="0"/>
            </a:br>
            <a:r>
              <a:rPr lang="en-GB" dirty="0"/>
              <a:t>Hot off the press from the Annual Governance Survey 2023</a:t>
            </a:r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8167621-C942-19D8-D428-9A149082E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94" y="1716062"/>
            <a:ext cx="10923411" cy="407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9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9EB2-F561-AAF4-F41B-49522C8E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Pupils succeeding and flourishing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AF0F-19C2-7344-4058-A09B30200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53330"/>
            <a:ext cx="11226294" cy="514747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/>
              <a:t>What do you want pupils to leave your school knowing, being and having done?</a:t>
            </a:r>
          </a:p>
          <a:p>
            <a:pPr lvl="1">
              <a:lnSpc>
                <a:spcPct val="120000"/>
              </a:lnSpc>
            </a:pPr>
            <a:r>
              <a:rPr lang="en-GB"/>
              <a:t>Having a love of learning</a:t>
            </a:r>
          </a:p>
          <a:p>
            <a:pPr>
              <a:lnSpc>
                <a:spcPct val="120000"/>
              </a:lnSpc>
            </a:pPr>
            <a:r>
              <a:rPr lang="en-GB"/>
              <a:t>Personal development: spiritual, moral, social &amp; cultural (SMSC)</a:t>
            </a:r>
          </a:p>
          <a:p>
            <a:pPr lvl="1">
              <a:lnSpc>
                <a:spcPct val="120000"/>
              </a:lnSpc>
            </a:pPr>
            <a:r>
              <a:rPr lang="en-GB"/>
              <a:t>Foster empathy and emotional resilience</a:t>
            </a:r>
          </a:p>
          <a:p>
            <a:pPr lvl="1">
              <a:lnSpc>
                <a:spcPct val="120000"/>
              </a:lnSpc>
            </a:pPr>
            <a:r>
              <a:rPr lang="en-GB"/>
              <a:t>Civic responsibility and participation</a:t>
            </a:r>
          </a:p>
          <a:p>
            <a:pPr lvl="1">
              <a:lnSpc>
                <a:spcPct val="120000"/>
              </a:lnSpc>
            </a:pPr>
            <a:r>
              <a:rPr lang="en-GB"/>
              <a:t>Relationships education and RSE</a:t>
            </a:r>
          </a:p>
          <a:p>
            <a:pPr lvl="1">
              <a:lnSpc>
                <a:spcPct val="120000"/>
              </a:lnSpc>
            </a:pPr>
            <a:r>
              <a:rPr lang="en-GB"/>
              <a:t>Religion and world views</a:t>
            </a:r>
          </a:p>
          <a:p>
            <a:pPr>
              <a:lnSpc>
                <a:spcPct val="120000"/>
              </a:lnSpc>
            </a:pPr>
            <a:r>
              <a:rPr lang="en-US" b="0" i="0">
                <a:effectLst/>
                <a:latin typeface="Lexend Deca Light" panose="020B0604020202020204" charset="0"/>
              </a:rPr>
              <a:t>PSHE (personal, social, health and economic) education</a:t>
            </a:r>
            <a:endParaRPr lang="en-GB">
              <a:latin typeface="Lexend Deca Light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en-GB"/>
              <a:t>Measuring what we value, not valuing what we can measure</a:t>
            </a:r>
          </a:p>
          <a:p>
            <a:pPr>
              <a:lnSpc>
                <a:spcPct val="120000"/>
              </a:lnSpc>
            </a:pPr>
            <a:r>
              <a:rPr lang="en-GB"/>
              <a:t>Listening to pupils: what did they tell you?</a:t>
            </a:r>
          </a:p>
          <a:p>
            <a:pPr>
              <a:lnSpc>
                <a:spcPct val="12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9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4F1E83-5BE6-4BA9-A5F8-0E0B0D2631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br>
              <a:rPr lang="en-US" b="1"/>
            </a:br>
            <a:br>
              <a:rPr lang="en-US" b="1"/>
            </a:b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CBF303-ABE6-44B7-B781-5A00AEDD11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989" y="294129"/>
            <a:ext cx="11309529" cy="50121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B050"/>
                </a:solidFill>
              </a:rPr>
              <a:t>Put Environmental Sustainability &amp; the 4C’s on your agenda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E93773-B8C7-AAD0-F20E-0920DD31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014" y="1129358"/>
            <a:ext cx="4403986" cy="4281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FFEDC2-331B-C2EC-14A2-B39801C6A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6" t="14752" r="63856" b="25248"/>
          <a:stretch/>
        </p:blipFill>
        <p:spPr>
          <a:xfrm>
            <a:off x="743508" y="1129359"/>
            <a:ext cx="3647010" cy="52472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5B6734-9880-D68F-7E1D-13FA30A3C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41303" y="5786938"/>
            <a:ext cx="5920033" cy="6138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5"/>
              </a:rPr>
              <a:t>NGA Greener Governance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3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1D6E-F509-A5D1-3630-A9F727C5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Widening the lens: tackling educational disadvantage</a:t>
            </a:r>
            <a:endParaRPr lang="en-GB" b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3A9315-37B0-4AFD-3D31-FD128FBF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723" y="1130710"/>
            <a:ext cx="9971157" cy="52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5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7C4DF-06DD-41D1-808C-DE75C4C8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Does the response match the barrier?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3424-8FA5-414B-81E9-E93D229FD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Teaching and learning strategies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Reading/oracy/vocabulary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Pastoral support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Specialist support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Careers education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Extra curricular opportunities: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building cultural capital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outdoor activities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Parental engagement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Improving attendance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Mental health services</a:t>
            </a:r>
          </a:p>
          <a:p>
            <a:r>
              <a:rPr lang="en-US">
                <a:solidFill>
                  <a:schemeClr val="tx1"/>
                </a:solidFill>
                <a:latin typeface="Lexend Deca Light" panose="020B0604020202020204" charset="0"/>
                <a:cs typeface="Calibri" panose="020F0502020204030204" pitchFamily="34" charset="0"/>
              </a:rPr>
              <a:t>Family </a:t>
            </a:r>
            <a:r>
              <a:rPr lang="en-US">
                <a:latin typeface="Lexend Deca Light" panose="020B0604020202020204" charset="0"/>
                <a:cs typeface="Calibri" panose="020F0502020204030204" pitchFamily="34" charset="0"/>
              </a:rPr>
              <a:t>support &amp; advice services</a:t>
            </a:r>
          </a:p>
          <a:p>
            <a:endParaRPr lang="en-US">
              <a:latin typeface="Lexend Deca Light" panose="020B0604020202020204" charset="0"/>
              <a:cs typeface="Calibri" panose="020F0502020204030204" pitchFamily="34" charset="0"/>
            </a:endParaRPr>
          </a:p>
          <a:p>
            <a:endParaRPr lang="en-US"/>
          </a:p>
          <a:p>
            <a:endParaRPr lang="en-US"/>
          </a:p>
          <a:p>
            <a:endParaRPr lang="en-GB"/>
          </a:p>
        </p:txBody>
      </p:sp>
      <p:pic>
        <p:nvPicPr>
          <p:cNvPr id="1030" name="Picture 6" descr="fire-extinguishers">
            <a:extLst>
              <a:ext uri="{FF2B5EF4-FFF2-40B4-BE49-F238E27FC236}">
                <a16:creationId xmlns:a16="http://schemas.microsoft.com/office/drawing/2014/main" id="{CAF822EB-08FA-468A-9AD0-E97AB5E9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7897"/>
            <a:ext cx="5771230" cy="44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1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NGA">
      <a:dk1>
        <a:sysClr val="windowText" lastClr="000000"/>
      </a:dk1>
      <a:lt1>
        <a:sysClr val="window" lastClr="FFFFFF"/>
      </a:lt1>
      <a:dk2>
        <a:srgbClr val="242852"/>
      </a:dk2>
      <a:lt2>
        <a:srgbClr val="C0D7EC"/>
      </a:lt2>
      <a:accent1>
        <a:srgbClr val="4F81BD"/>
      </a:accent1>
      <a:accent2>
        <a:srgbClr val="7EB2E6"/>
      </a:accent2>
      <a:accent3>
        <a:srgbClr val="297FD5"/>
      </a:accent3>
      <a:accent4>
        <a:srgbClr val="1E5F9F"/>
      </a:accent4>
      <a:accent5>
        <a:srgbClr val="3477B2"/>
      </a:accent5>
      <a:accent6>
        <a:srgbClr val="B1E3F9"/>
      </a:accent6>
      <a:hlink>
        <a:srgbClr val="1E5F9F"/>
      </a:hlink>
      <a:folHlink>
        <a:srgbClr val="1E5F9F"/>
      </a:folHlink>
    </a:clrScheme>
    <a:fontScheme name="Custom NGA">
      <a:majorFont>
        <a:latin typeface="New Kansas SemiBold"/>
        <a:ea typeface=""/>
        <a:cs typeface=""/>
      </a:majorFont>
      <a:minorFont>
        <a:latin typeface="Lexend De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Custom NGA">
      <a:dk1>
        <a:sysClr val="windowText" lastClr="000000"/>
      </a:dk1>
      <a:lt1>
        <a:sysClr val="window" lastClr="FFFFFF"/>
      </a:lt1>
      <a:dk2>
        <a:srgbClr val="242852"/>
      </a:dk2>
      <a:lt2>
        <a:srgbClr val="C0D7EC"/>
      </a:lt2>
      <a:accent1>
        <a:srgbClr val="4F81BD"/>
      </a:accent1>
      <a:accent2>
        <a:srgbClr val="7EB2E6"/>
      </a:accent2>
      <a:accent3>
        <a:srgbClr val="297FD5"/>
      </a:accent3>
      <a:accent4>
        <a:srgbClr val="1E5F9F"/>
      </a:accent4>
      <a:accent5>
        <a:srgbClr val="3477B2"/>
      </a:accent5>
      <a:accent6>
        <a:srgbClr val="B1E3F9"/>
      </a:accent6>
      <a:hlink>
        <a:srgbClr val="1E5F9F"/>
      </a:hlink>
      <a:folHlink>
        <a:srgbClr val="1E5F9F"/>
      </a:folHlink>
    </a:clrScheme>
    <a:fontScheme name="Custom NGA">
      <a:majorFont>
        <a:latin typeface="New Kansas SemiBold"/>
        <a:ea typeface=""/>
        <a:cs typeface=""/>
      </a:majorFont>
      <a:minorFont>
        <a:latin typeface="Lexend De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C460EB17D79B4CB04045BE8EDFB88B" ma:contentTypeVersion="13" ma:contentTypeDescription="Create a new document." ma:contentTypeScope="" ma:versionID="c81309b269429663c2061fc156b2f98e">
  <xsd:schema xmlns:xsd="http://www.w3.org/2001/XMLSchema" xmlns:xs="http://www.w3.org/2001/XMLSchema" xmlns:p="http://schemas.microsoft.com/office/2006/metadata/properties" xmlns:ns2="8ba10463-5e59-4b37-996c-f42fb298e9a9" xmlns:ns3="abafda70-30e8-4089-8443-ebe9741ee9b5" targetNamespace="http://schemas.microsoft.com/office/2006/metadata/properties" ma:root="true" ma:fieldsID="fc876cc577f9b8786898237f797b157c" ns2:_="" ns3:_="">
    <xsd:import namespace="8ba10463-5e59-4b37-996c-f42fb298e9a9"/>
    <xsd:import namespace="abafda70-30e8-4089-8443-ebe9741ee9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10463-5e59-4b37-996c-f42fb298e9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c0347c1-fe06-4807-9980-f185f13d35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fda70-30e8-4089-8443-ebe9741ee9b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df7365a-5b90-402e-a6f7-118a92b756bf}" ma:internalName="TaxCatchAll" ma:showField="CatchAllData" ma:web="abafda70-30e8-4089-8443-ebe9741ee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afda70-30e8-4089-8443-ebe9741ee9b5">
      <UserInfo>
        <DisplayName/>
        <AccountId xsi:nil="true"/>
        <AccountType/>
      </UserInfo>
    </SharedWithUsers>
    <TaxCatchAll xmlns="abafda70-30e8-4089-8443-ebe9741ee9b5" xsi:nil="true"/>
    <lcf76f155ced4ddcb4097134ff3c332f xmlns="8ba10463-5e59-4b37-996c-f42fb298e9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DF452A-6130-46FE-87DD-2E678D11C45A}">
  <ds:schemaRefs>
    <ds:schemaRef ds:uri="8ba10463-5e59-4b37-996c-f42fb298e9a9"/>
    <ds:schemaRef ds:uri="abafda70-30e8-4089-8443-ebe9741ee9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9596A1-0575-4E6E-BDB9-F60A3880D7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644222-5284-42B4-BB5E-0095C2FBABCA}">
  <ds:schemaRefs>
    <ds:schemaRef ds:uri="84f519f2-18e7-4e5f-a181-33b51ca074ff"/>
    <ds:schemaRef ds:uri="8ba10463-5e59-4b37-996c-f42fb298e9a9"/>
    <ds:schemaRef ds:uri="abafda70-30e8-4089-8443-ebe9741ee9b5"/>
    <ds:schemaRef ds:uri="b37d2537-fb7a-47fa-9f60-61ee03acc2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1054</Words>
  <Application>Microsoft Office PowerPoint</Application>
  <PresentationFormat>Widescreen</PresentationFormat>
  <Paragraphs>156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Calibri Light</vt:lpstr>
      <vt:lpstr>System Font Regular</vt:lpstr>
      <vt:lpstr>Wingdings</vt:lpstr>
      <vt:lpstr>Lexend Deca ExtraLight</vt:lpstr>
      <vt:lpstr>Arial</vt:lpstr>
      <vt:lpstr>Lexend Deca Medium</vt:lpstr>
      <vt:lpstr>Lato</vt:lpstr>
      <vt:lpstr>Calibri</vt:lpstr>
      <vt:lpstr>New Kansas SemiBold</vt:lpstr>
      <vt:lpstr>Lexend Deca Light</vt:lpstr>
      <vt:lpstr>Lexend Deca</vt:lpstr>
      <vt:lpstr>Custom Design</vt:lpstr>
      <vt:lpstr>1_Custom Design</vt:lpstr>
      <vt:lpstr>North Lincolnshire Association of Governing Bodies  Celebrating Governance   </vt:lpstr>
      <vt:lpstr>Why is governance so important?</vt:lpstr>
      <vt:lpstr>PowerPoint Presentation</vt:lpstr>
      <vt:lpstr>Three governance mind-sets</vt:lpstr>
      <vt:lpstr>What the governance community tells us: Hot off the press from the Annual Governance Survey 2023</vt:lpstr>
      <vt:lpstr>Pupils succeeding and flourishing</vt:lpstr>
      <vt:lpstr>  </vt:lpstr>
      <vt:lpstr>Widening the lens: tackling educational disadvantage</vt:lpstr>
      <vt:lpstr>Does the response match the barrier?</vt:lpstr>
      <vt:lpstr>Educational disadvantage: the governing board’s role </vt:lpstr>
      <vt:lpstr>Widening the lens of disadvantage – 25 top tips</vt:lpstr>
      <vt:lpstr>Well Schools Movement</vt:lpstr>
      <vt:lpstr>Before we move onto  staff succeeding and flourishing……  any comments or questions</vt:lpstr>
      <vt:lpstr>Engaging with staff</vt:lpstr>
      <vt:lpstr>Promoting a culture of wellbeing </vt:lpstr>
      <vt:lpstr>Headteacher CPD: a guide for chairs </vt:lpstr>
      <vt:lpstr>PowerPoint Presentation</vt:lpstr>
      <vt:lpstr>What we expect....... updated in April 2022</vt:lpstr>
      <vt:lpstr>Being Strategic guides: updated this term </vt:lpstr>
      <vt:lpstr>Before we move onto  boards succeeding and flourishing……  any comments or questions</vt:lpstr>
      <vt:lpstr>The core functions of school and trust governance</vt:lpstr>
      <vt:lpstr>Where does your governing board sit?</vt:lpstr>
      <vt:lpstr>What good working relationships look like</vt:lpstr>
      <vt:lpstr>Addressing volunteer recruitment</vt:lpstr>
      <vt:lpstr>Stronger together at community level Engaging with parents &amp; carers  </vt:lpstr>
      <vt:lpstr>PowerPoint Presentation</vt:lpstr>
      <vt:lpstr>Thank you   </vt:lpstr>
    </vt:vector>
  </TitlesOfParts>
  <Manager/>
  <Company>National Governance Association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 PowerPoint Presentation</dc:title>
  <dc:subject/>
  <dc:creator>National Governance Assocation</dc:creator>
  <cp:keywords/>
  <dc:description/>
  <cp:lastModifiedBy>Emma Knights</cp:lastModifiedBy>
  <cp:revision>2</cp:revision>
  <dcterms:created xsi:type="dcterms:W3CDTF">2023-04-27T08:19:27Z</dcterms:created>
  <dcterms:modified xsi:type="dcterms:W3CDTF">2023-07-14T14:30:42Z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0x010100D3C460EB17D79B4CB04045BE8EDFB88B</vt:lpwstr>
  </property>
</Properties>
</file>