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6" r:id="rId2"/>
    <p:sldMasterId id="2147483669" r:id="rId3"/>
  </p:sldMasterIdLst>
  <p:notesMasterIdLst>
    <p:notesMasterId r:id="rId17"/>
  </p:notesMasterIdLst>
  <p:sldIdLst>
    <p:sldId id="256" r:id="rId4"/>
    <p:sldId id="299" r:id="rId5"/>
    <p:sldId id="300" r:id="rId6"/>
    <p:sldId id="301" r:id="rId7"/>
    <p:sldId id="302" r:id="rId8"/>
    <p:sldId id="269" r:id="rId9"/>
    <p:sldId id="271" r:id="rId10"/>
    <p:sldId id="272" r:id="rId11"/>
    <p:sldId id="277" r:id="rId12"/>
    <p:sldId id="280" r:id="rId13"/>
    <p:sldId id="275" r:id="rId14"/>
    <p:sldId id="273" r:id="rId15"/>
    <p:sldId id="298"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442240C-E3CD-4BC7-B7D4-749C2F30C975}" v="9" dt="2023-07-11T21:02:06.33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80" autoAdjust="0"/>
    <p:restoredTop sz="76259" autoAdjust="0"/>
  </p:normalViewPr>
  <p:slideViewPr>
    <p:cSldViewPr snapToGrid="0">
      <p:cViewPr varScale="1">
        <p:scale>
          <a:sx n="85" d="100"/>
          <a:sy n="85" d="100"/>
        </p:scale>
        <p:origin x="1476" y="60"/>
      </p:cViewPr>
      <p:guideLst/>
    </p:cSldViewPr>
  </p:slideViewPr>
  <p:outlineViewPr>
    <p:cViewPr>
      <p:scale>
        <a:sx n="33" d="100"/>
        <a:sy n="33" d="100"/>
      </p:scale>
      <p:origin x="0" y="0"/>
    </p:cViewPr>
  </p:outlin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23" Type="http://schemas.microsoft.com/office/2015/10/relationships/revisionInfo" Target="revisionInfo.xml"/><Relationship Id="rId10" Type="http://schemas.openxmlformats.org/officeDocument/2006/relationships/slide" Target="slides/slide7.xml"/><Relationship Id="rId19"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chel Woodford" userId="92c4b718-ec00-49a4-9fa2-535516c6d8ce" providerId="ADAL" clId="{4442240C-E3CD-4BC7-B7D4-749C2F30C975}"/>
    <pc:docChg chg="undo custSel addSld delSld modSld addSection delSection">
      <pc:chgData name="Rachel Woodford" userId="92c4b718-ec00-49a4-9fa2-535516c6d8ce" providerId="ADAL" clId="{4442240C-E3CD-4BC7-B7D4-749C2F30C975}" dt="2023-07-11T21:08:59.905" v="1641" actId="20577"/>
      <pc:docMkLst>
        <pc:docMk/>
      </pc:docMkLst>
      <pc:sldChg chg="modSp mod">
        <pc:chgData name="Rachel Woodford" userId="92c4b718-ec00-49a4-9fa2-535516c6d8ce" providerId="ADAL" clId="{4442240C-E3CD-4BC7-B7D4-749C2F30C975}" dt="2023-07-11T19:08:15.249" v="36" actId="113"/>
        <pc:sldMkLst>
          <pc:docMk/>
          <pc:sldMk cId="2678405184" sldId="256"/>
        </pc:sldMkLst>
        <pc:spChg chg="mod">
          <ac:chgData name="Rachel Woodford" userId="92c4b718-ec00-49a4-9fa2-535516c6d8ce" providerId="ADAL" clId="{4442240C-E3CD-4BC7-B7D4-749C2F30C975}" dt="2023-07-11T19:08:15.249" v="36" actId="113"/>
          <ac:spMkLst>
            <pc:docMk/>
            <pc:sldMk cId="2678405184" sldId="256"/>
            <ac:spMk id="2" creationId="{00000000-0000-0000-0000-000000000000}"/>
          </ac:spMkLst>
        </pc:spChg>
      </pc:sldChg>
      <pc:sldChg chg="del">
        <pc:chgData name="Rachel Woodford" userId="92c4b718-ec00-49a4-9fa2-535516c6d8ce" providerId="ADAL" clId="{4442240C-E3CD-4BC7-B7D4-749C2F30C975}" dt="2023-07-11T18:08:21.516" v="0" actId="47"/>
        <pc:sldMkLst>
          <pc:docMk/>
          <pc:sldMk cId="1714253824" sldId="288"/>
        </pc:sldMkLst>
      </pc:sldChg>
      <pc:sldChg chg="modSp mod">
        <pc:chgData name="Rachel Woodford" userId="92c4b718-ec00-49a4-9fa2-535516c6d8ce" providerId="ADAL" clId="{4442240C-E3CD-4BC7-B7D4-749C2F30C975}" dt="2023-07-11T19:07:17.730" v="15" actId="20577"/>
        <pc:sldMkLst>
          <pc:docMk/>
          <pc:sldMk cId="2675079890" sldId="298"/>
        </pc:sldMkLst>
        <pc:spChg chg="mod">
          <ac:chgData name="Rachel Woodford" userId="92c4b718-ec00-49a4-9fa2-535516c6d8ce" providerId="ADAL" clId="{4442240C-E3CD-4BC7-B7D4-749C2F30C975}" dt="2023-07-11T19:07:17.730" v="15" actId="20577"/>
          <ac:spMkLst>
            <pc:docMk/>
            <pc:sldMk cId="2675079890" sldId="298"/>
            <ac:spMk id="3" creationId="{00000000-0000-0000-0000-000000000000}"/>
          </ac:spMkLst>
        </pc:spChg>
      </pc:sldChg>
      <pc:sldChg chg="addSp delSp modSp new mod">
        <pc:chgData name="Rachel Woodford" userId="92c4b718-ec00-49a4-9fa2-535516c6d8ce" providerId="ADAL" clId="{4442240C-E3CD-4BC7-B7D4-749C2F30C975}" dt="2023-07-11T21:08:59.905" v="1641" actId="20577"/>
        <pc:sldMkLst>
          <pc:docMk/>
          <pc:sldMk cId="2226749554" sldId="299"/>
        </pc:sldMkLst>
        <pc:spChg chg="add del mod">
          <ac:chgData name="Rachel Woodford" userId="92c4b718-ec00-49a4-9fa2-535516c6d8ce" providerId="ADAL" clId="{4442240C-E3CD-4BC7-B7D4-749C2F30C975}" dt="2023-07-11T20:03:40.266" v="49"/>
          <ac:spMkLst>
            <pc:docMk/>
            <pc:sldMk cId="2226749554" sldId="299"/>
            <ac:spMk id="2" creationId="{9656D753-6521-17A9-2E79-E7F36455BC9D}"/>
          </ac:spMkLst>
        </pc:spChg>
        <pc:spChg chg="add mod">
          <ac:chgData name="Rachel Woodford" userId="92c4b718-ec00-49a4-9fa2-535516c6d8ce" providerId="ADAL" clId="{4442240C-E3CD-4BC7-B7D4-749C2F30C975}" dt="2023-07-11T21:08:59.905" v="1641" actId="20577"/>
          <ac:spMkLst>
            <pc:docMk/>
            <pc:sldMk cId="2226749554" sldId="299"/>
            <ac:spMk id="3" creationId="{D558B966-8E71-3AB1-93CF-CA2C347DD833}"/>
          </ac:spMkLst>
        </pc:spChg>
      </pc:sldChg>
      <pc:sldChg chg="new del">
        <pc:chgData name="Rachel Woodford" userId="92c4b718-ec00-49a4-9fa2-535516c6d8ce" providerId="ADAL" clId="{4442240C-E3CD-4BC7-B7D4-749C2F30C975}" dt="2023-07-11T20:00:21.698" v="38" actId="680"/>
        <pc:sldMkLst>
          <pc:docMk/>
          <pc:sldMk cId="3730210264" sldId="299"/>
        </pc:sldMkLst>
      </pc:sldChg>
      <pc:sldChg chg="addSp delSp modSp new mod">
        <pc:chgData name="Rachel Woodford" userId="92c4b718-ec00-49a4-9fa2-535516c6d8ce" providerId="ADAL" clId="{4442240C-E3CD-4BC7-B7D4-749C2F30C975}" dt="2023-07-11T20:48:53.280" v="1018"/>
        <pc:sldMkLst>
          <pc:docMk/>
          <pc:sldMk cId="2459657519" sldId="300"/>
        </pc:sldMkLst>
        <pc:spChg chg="add del mod">
          <ac:chgData name="Rachel Woodford" userId="92c4b718-ec00-49a4-9fa2-535516c6d8ce" providerId="ADAL" clId="{4442240C-E3CD-4BC7-B7D4-749C2F30C975}" dt="2023-07-11T20:45:47.399" v="989"/>
          <ac:spMkLst>
            <pc:docMk/>
            <pc:sldMk cId="2459657519" sldId="300"/>
            <ac:spMk id="2" creationId="{2ACD14E4-38F3-BCA8-44BE-E3E6A6917029}"/>
          </ac:spMkLst>
        </pc:spChg>
        <pc:spChg chg="add del mod">
          <ac:chgData name="Rachel Woodford" userId="92c4b718-ec00-49a4-9fa2-535516c6d8ce" providerId="ADAL" clId="{4442240C-E3CD-4BC7-B7D4-749C2F30C975}" dt="2023-07-11T20:48:53.280" v="1018"/>
          <ac:spMkLst>
            <pc:docMk/>
            <pc:sldMk cId="2459657519" sldId="300"/>
            <ac:spMk id="3" creationId="{A65116D2-B218-C7CD-3F75-04180EF0CD07}"/>
          </ac:spMkLst>
        </pc:spChg>
        <pc:picChg chg="add mod">
          <ac:chgData name="Rachel Woodford" userId="92c4b718-ec00-49a4-9fa2-535516c6d8ce" providerId="ADAL" clId="{4442240C-E3CD-4BC7-B7D4-749C2F30C975}" dt="2023-07-11T20:48:52.081" v="1016" actId="14100"/>
          <ac:picMkLst>
            <pc:docMk/>
            <pc:sldMk cId="2459657519" sldId="300"/>
            <ac:picMk id="4" creationId="{7A7C09BB-F009-EE16-F07C-84EBD64071AF}"/>
          </ac:picMkLst>
        </pc:picChg>
      </pc:sldChg>
      <pc:sldChg chg="addSp modSp new mod">
        <pc:chgData name="Rachel Woodford" userId="92c4b718-ec00-49a4-9fa2-535516c6d8ce" providerId="ADAL" clId="{4442240C-E3CD-4BC7-B7D4-749C2F30C975}" dt="2023-07-11T20:53:49.651" v="1031" actId="20577"/>
        <pc:sldMkLst>
          <pc:docMk/>
          <pc:sldMk cId="823223210" sldId="301"/>
        </pc:sldMkLst>
        <pc:spChg chg="add mod">
          <ac:chgData name="Rachel Woodford" userId="92c4b718-ec00-49a4-9fa2-535516c6d8ce" providerId="ADAL" clId="{4442240C-E3CD-4BC7-B7D4-749C2F30C975}" dt="2023-07-11T20:53:49.651" v="1031" actId="20577"/>
          <ac:spMkLst>
            <pc:docMk/>
            <pc:sldMk cId="823223210" sldId="301"/>
            <ac:spMk id="2" creationId="{A280F29E-60B3-F623-F5EE-12FA94226FAD}"/>
          </ac:spMkLst>
        </pc:spChg>
      </pc:sldChg>
      <pc:sldChg chg="addSp delSp modSp new mod modNotesTx">
        <pc:chgData name="Rachel Woodford" userId="92c4b718-ec00-49a4-9fa2-535516c6d8ce" providerId="ADAL" clId="{4442240C-E3CD-4BC7-B7D4-749C2F30C975}" dt="2023-07-11T21:07:01.598" v="1638" actId="313"/>
        <pc:sldMkLst>
          <pc:docMk/>
          <pc:sldMk cId="3176211675" sldId="302"/>
        </pc:sldMkLst>
        <pc:spChg chg="add del mod">
          <ac:chgData name="Rachel Woodford" userId="92c4b718-ec00-49a4-9fa2-535516c6d8ce" providerId="ADAL" clId="{4442240C-E3CD-4BC7-B7D4-749C2F30C975}" dt="2023-07-11T20:57:47.100" v="1040"/>
          <ac:spMkLst>
            <pc:docMk/>
            <pc:sldMk cId="3176211675" sldId="302"/>
            <ac:spMk id="2" creationId="{0CAA7862-1AB1-367A-7B2A-F7C6A5C6ACF5}"/>
          </ac:spMkLst>
        </pc:spChg>
        <pc:picChg chg="add mod">
          <ac:chgData name="Rachel Woodford" userId="92c4b718-ec00-49a4-9fa2-535516c6d8ce" providerId="ADAL" clId="{4442240C-E3CD-4BC7-B7D4-749C2F30C975}" dt="2023-07-11T20:57:39.515" v="1038" actId="14100"/>
          <ac:picMkLst>
            <pc:docMk/>
            <pc:sldMk cId="3176211675" sldId="302"/>
            <ac:picMk id="4" creationId="{5F4A01B9-A773-6246-AB2E-C8F9202B24B1}"/>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5969256-9992-4D32-85EC-E7AFE6DE5CCC}" type="datetimeFigureOut">
              <a:rPr lang="en-GB" smtClean="0"/>
              <a:t>11/07/2023</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5CFE84A-804F-498F-AC68-3C6B2DBD92C4}" type="slidenum">
              <a:rPr lang="en-GB" smtClean="0"/>
              <a:t>‹#›</a:t>
            </a:fld>
            <a:endParaRPr lang="en-GB" dirty="0"/>
          </a:p>
        </p:txBody>
      </p:sp>
    </p:spTree>
    <p:extLst>
      <p:ext uri="{BB962C8B-B14F-4D97-AF65-F5344CB8AC3E}">
        <p14:creationId xmlns:p14="http://schemas.microsoft.com/office/powerpoint/2010/main" val="41784865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5CFE84A-804F-498F-AC68-3C6B2DBD92C4}" type="slidenum">
              <a:rPr lang="en-GB" smtClean="0"/>
              <a:t>1</a:t>
            </a:fld>
            <a:endParaRPr lang="en-GB" dirty="0"/>
          </a:p>
        </p:txBody>
      </p:sp>
    </p:spTree>
    <p:extLst>
      <p:ext uri="{BB962C8B-B14F-4D97-AF65-F5344CB8AC3E}">
        <p14:creationId xmlns:p14="http://schemas.microsoft.com/office/powerpoint/2010/main" val="24674277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You'll need to decide on</a:t>
            </a:r>
            <a:r>
              <a:rPr lang="en-GB" baseline="0" dirty="0"/>
              <a:t> who is best placed for the role of ELSA; send on the details and we will look at how to manage the group as we have capacity for 18 maximum in one cohort.</a:t>
            </a:r>
          </a:p>
          <a:p>
            <a:endParaRPr lang="en-GB" baseline="0" dirty="0"/>
          </a:p>
          <a:p>
            <a:r>
              <a:rPr lang="en-GB" baseline="0" dirty="0"/>
              <a:t>We will then end you a form to complete</a:t>
            </a:r>
          </a:p>
          <a:p>
            <a:endParaRPr lang="en-GB" baseline="0" dirty="0"/>
          </a:p>
          <a:p>
            <a:endParaRPr lang="en-GB" dirty="0"/>
          </a:p>
        </p:txBody>
      </p:sp>
      <p:sp>
        <p:nvSpPr>
          <p:cNvPr id="4" name="Slide Number Placeholder 3"/>
          <p:cNvSpPr>
            <a:spLocks noGrp="1"/>
          </p:cNvSpPr>
          <p:nvPr>
            <p:ph type="sldNum" sz="quarter" idx="10"/>
          </p:nvPr>
        </p:nvSpPr>
        <p:spPr/>
        <p:txBody>
          <a:bodyPr/>
          <a:lstStyle/>
          <a:p>
            <a:fld id="{B5CFE84A-804F-498F-AC68-3C6B2DBD92C4}" type="slidenum">
              <a:rPr lang="en-GB" smtClean="0"/>
              <a:t>13</a:t>
            </a:fld>
            <a:endParaRPr lang="en-GB" dirty="0"/>
          </a:p>
        </p:txBody>
      </p:sp>
    </p:spTree>
    <p:extLst>
      <p:ext uri="{BB962C8B-B14F-4D97-AF65-F5344CB8AC3E}">
        <p14:creationId xmlns:p14="http://schemas.microsoft.com/office/powerpoint/2010/main" val="2967440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 a whole setting approach supporting at the right time development adapting relationships, ethos, curriculum and environment to meet the needs of all children and YP as they arise naturally in line with age related expectations</a:t>
            </a:r>
          </a:p>
          <a:p>
            <a:endParaRPr lang="en-GB" dirty="0"/>
          </a:p>
          <a:p>
            <a:r>
              <a:rPr lang="en-GB" dirty="0"/>
              <a:t>The approach responds to key times using relational strategies to meet the needs of children and YP when they are experiencing change, loss or significant life events</a:t>
            </a:r>
          </a:p>
          <a:p>
            <a:endParaRPr lang="en-GB" dirty="0"/>
          </a:p>
          <a:p>
            <a:r>
              <a:rPr lang="en-GB" dirty="0"/>
              <a:t>Using targeted and reparative work to fill the gaps where children’s needs have not been met at the right time in their earlier development.</a:t>
            </a:r>
          </a:p>
        </p:txBody>
      </p:sp>
      <p:sp>
        <p:nvSpPr>
          <p:cNvPr id="4" name="Slide Number Placeholder 3"/>
          <p:cNvSpPr>
            <a:spLocks noGrp="1"/>
          </p:cNvSpPr>
          <p:nvPr>
            <p:ph type="sldNum" sz="quarter" idx="5"/>
          </p:nvPr>
        </p:nvSpPr>
        <p:spPr/>
        <p:txBody>
          <a:bodyPr/>
          <a:lstStyle/>
          <a:p>
            <a:fld id="{B5CFE84A-804F-498F-AC68-3C6B2DBD92C4}" type="slidenum">
              <a:rPr lang="en-GB" smtClean="0"/>
              <a:t>5</a:t>
            </a:fld>
            <a:endParaRPr lang="en-GB" dirty="0"/>
          </a:p>
        </p:txBody>
      </p:sp>
    </p:spTree>
    <p:extLst>
      <p:ext uri="{BB962C8B-B14F-4D97-AF65-F5344CB8AC3E}">
        <p14:creationId xmlns:p14="http://schemas.microsoft.com/office/powerpoint/2010/main" val="23568878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90000"/>
              </a:lnSpc>
            </a:pPr>
            <a:r>
              <a:rPr lang="en-GB" altLang="en-US" sz="1200" dirty="0"/>
              <a:t>The ELSA project is an initiative designed to help schools meet the needs of emotionally vulnerable pupils from within their own resources.</a:t>
            </a:r>
          </a:p>
          <a:p>
            <a:pPr eaLnBrk="1" hangingPunct="1">
              <a:lnSpc>
                <a:spcPct val="90000"/>
              </a:lnSpc>
            </a:pPr>
            <a:endParaRPr lang="en-GB" altLang="en-US" sz="1200" dirty="0"/>
          </a:p>
          <a:p>
            <a:pPr eaLnBrk="1" hangingPunct="1">
              <a:buFontTx/>
              <a:buNone/>
            </a:pPr>
            <a:r>
              <a:rPr lang="en-GB" altLang="en-US" sz="1200" dirty="0"/>
              <a:t>ELSAs are emotional literacy support assistants working in schools. They:</a:t>
            </a:r>
          </a:p>
          <a:p>
            <a:pPr eaLnBrk="1" hangingPunct="1">
              <a:buFontTx/>
              <a:buNone/>
            </a:pPr>
            <a:endParaRPr lang="en-GB" altLang="en-US" sz="1200" dirty="0"/>
          </a:p>
          <a:p>
            <a:pPr eaLnBrk="1" hangingPunct="1"/>
            <a:r>
              <a:rPr lang="en-GB" altLang="en-US" sz="1200" dirty="0"/>
              <a:t>help children recognise, understand and manage emotions to increase success</a:t>
            </a:r>
          </a:p>
          <a:p>
            <a:pPr eaLnBrk="1" hangingPunct="1"/>
            <a:r>
              <a:rPr lang="en-GB" altLang="en-US" sz="1200" dirty="0"/>
              <a:t>plan and deliver individual (and small group) support programmes</a:t>
            </a:r>
          </a:p>
          <a:p>
            <a:pPr eaLnBrk="1" hangingPunct="1"/>
            <a:r>
              <a:rPr lang="en-GB" altLang="en-US" sz="1200" dirty="0"/>
              <a:t>receive training and supervision from educational psychologists.</a:t>
            </a:r>
          </a:p>
          <a:p>
            <a:pPr eaLnBrk="1" hangingPunct="1">
              <a:lnSpc>
                <a:spcPct val="90000"/>
              </a:lnSpc>
            </a:pPr>
            <a:endParaRPr lang="en-GB" altLang="en-US" sz="1200" dirty="0"/>
          </a:p>
          <a:p>
            <a:pPr eaLnBrk="1" hangingPunct="1">
              <a:lnSpc>
                <a:spcPct val="90000"/>
              </a:lnSpc>
            </a:pPr>
            <a:r>
              <a:rPr lang="en-GB" altLang="en-US" sz="1200" dirty="0"/>
              <a:t>Children learn better and are happier in school if their emotional needs are met. </a:t>
            </a:r>
          </a:p>
          <a:p>
            <a:pPr eaLnBrk="1" hangingPunct="1">
              <a:lnSpc>
                <a:spcPct val="90000"/>
              </a:lnSpc>
            </a:pPr>
            <a:r>
              <a:rPr lang="en-GB" altLang="en-US" sz="1200" dirty="0"/>
              <a:t>When children’s emotional and cognitive energy is focused on their personal and interpersonal difficulties, their capacity to concentrate on learning new information and skills is reduced.</a:t>
            </a:r>
          </a:p>
          <a:p>
            <a:pPr eaLnBrk="1" hangingPunct="1">
              <a:lnSpc>
                <a:spcPct val="90000"/>
              </a:lnSpc>
            </a:pPr>
            <a:endParaRPr lang="en-GB" altLang="en-US" sz="1200" dirty="0"/>
          </a:p>
          <a:p>
            <a:pPr eaLnBrk="1" hangingPunct="1">
              <a:lnSpc>
                <a:spcPct val="90000"/>
              </a:lnSpc>
            </a:pPr>
            <a:r>
              <a:rPr lang="en-GB" altLang="en-US" sz="1200" dirty="0"/>
              <a:t>ELSAs plan and deliver programmes of support to children identified within school as likely to benefit from additional help to increase their emotional literacy. Programmes would normally last between half to one term, and occasionally a little longer.</a:t>
            </a:r>
          </a:p>
          <a:p>
            <a:pPr eaLnBrk="1" hangingPunct="1">
              <a:lnSpc>
                <a:spcPct val="90000"/>
              </a:lnSpc>
            </a:pPr>
            <a:endParaRPr lang="en-GB" altLang="en-US" sz="1200" dirty="0"/>
          </a:p>
          <a:p>
            <a:pPr eaLnBrk="1" hangingPunct="1">
              <a:lnSpc>
                <a:spcPct val="90000"/>
              </a:lnSpc>
            </a:pPr>
            <a:r>
              <a:rPr lang="en-GB" altLang="en-US" sz="1200" dirty="0"/>
              <a:t>Children may for example receive support to recognise and manage their emotions, raise their self-esteem, improve peer relationships, recover from significant loss or bereavement, and resolve conflict effectively. </a:t>
            </a:r>
          </a:p>
          <a:p>
            <a:pPr eaLnBrk="1" hangingPunct="1">
              <a:lnSpc>
                <a:spcPct val="90000"/>
              </a:lnSpc>
            </a:pPr>
            <a:endParaRPr lang="en-GB" altLang="en-US" sz="1200" dirty="0"/>
          </a:p>
          <a:p>
            <a:pPr eaLnBrk="1" hangingPunct="1">
              <a:lnSpc>
                <a:spcPct val="90000"/>
              </a:lnSpc>
            </a:pPr>
            <a:r>
              <a:rPr lang="en-GB" altLang="en-US" sz="1200" dirty="0"/>
              <a:t>Most of the support is individual and builds on the relationship of trust that is developed between pupil and ELSA. Some skills will be enhanced through small group work, particularly social and friendship skills (although some children will need individual support first).</a:t>
            </a:r>
          </a:p>
          <a:p>
            <a:pPr eaLnBrk="1" hangingPunct="1">
              <a:lnSpc>
                <a:spcPct val="90000"/>
              </a:lnSpc>
            </a:pPr>
            <a:endParaRPr lang="en-GB" altLang="en-US" sz="1200" dirty="0"/>
          </a:p>
          <a:p>
            <a:pPr eaLnBrk="1" hangingPunct="1">
              <a:lnSpc>
                <a:spcPct val="90000"/>
              </a:lnSpc>
            </a:pPr>
            <a:r>
              <a:rPr lang="en-GB" altLang="en-US" sz="1200" dirty="0"/>
              <a:t>It is an initiative developed and supported by educational psychologists, who apply psychological knowledge of children’s social and emotional development to particular areas of need and to specific casework.</a:t>
            </a:r>
            <a:r>
              <a:rPr lang="en-US" altLang="en-US" sz="1200" dirty="0"/>
              <a:t> </a:t>
            </a:r>
          </a:p>
          <a:p>
            <a:pPr eaLnBrk="1" hangingPunct="1">
              <a:lnSpc>
                <a:spcPct val="90000"/>
              </a:lnSpc>
            </a:pPr>
            <a:r>
              <a:rPr lang="en-US" altLang="en-US" sz="1200" dirty="0"/>
              <a:t>The training has been developed by educational psychologists and ELSAs are provided with regular supervision to develop their understanding, skills and practice.</a:t>
            </a:r>
            <a:endParaRPr lang="en-GB" altLang="en-US" sz="1200" dirty="0"/>
          </a:p>
          <a:p>
            <a:pPr eaLnBrk="1" hangingPunct="1">
              <a:lnSpc>
                <a:spcPct val="90000"/>
              </a:lnSpc>
            </a:pPr>
            <a:endParaRPr lang="en-GB" altLang="en-US" sz="1200" dirty="0"/>
          </a:p>
          <a:p>
            <a:pPr eaLnBrk="1" hangingPunct="1">
              <a:lnSpc>
                <a:spcPct val="90000"/>
              </a:lnSpc>
            </a:pPr>
            <a:endParaRPr lang="en-GB" altLang="en-US" sz="1200" dirty="0"/>
          </a:p>
          <a:p>
            <a:pPr eaLnBrk="1" hangingPunct="1">
              <a:lnSpc>
                <a:spcPct val="90000"/>
              </a:lnSpc>
            </a:pPr>
            <a:endParaRPr lang="en-GB" altLang="en-US" sz="1200" dirty="0"/>
          </a:p>
        </p:txBody>
      </p:sp>
      <p:sp>
        <p:nvSpPr>
          <p:cNvPr id="4" name="Slide Number Placeholder 3"/>
          <p:cNvSpPr>
            <a:spLocks noGrp="1"/>
          </p:cNvSpPr>
          <p:nvPr>
            <p:ph type="sldNum" sz="quarter" idx="10"/>
          </p:nvPr>
        </p:nvSpPr>
        <p:spPr/>
        <p:txBody>
          <a:bodyPr/>
          <a:lstStyle/>
          <a:p>
            <a:fld id="{B5CFE84A-804F-498F-AC68-3C6B2DBD92C4}" type="slidenum">
              <a:rPr lang="en-GB" smtClean="0"/>
              <a:t>6</a:t>
            </a:fld>
            <a:endParaRPr lang="en-GB" dirty="0"/>
          </a:p>
        </p:txBody>
      </p:sp>
    </p:spTree>
    <p:extLst>
      <p:ext uri="{BB962C8B-B14F-4D97-AF65-F5344CB8AC3E}">
        <p14:creationId xmlns:p14="http://schemas.microsoft.com/office/powerpoint/2010/main" val="35264588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5CFE84A-804F-498F-AC68-3C6B2DBD92C4}" type="slidenum">
              <a:rPr lang="en-GB" smtClean="0"/>
              <a:t>7</a:t>
            </a:fld>
            <a:endParaRPr lang="en-GB" dirty="0"/>
          </a:p>
        </p:txBody>
      </p:sp>
    </p:spTree>
    <p:extLst>
      <p:ext uri="{BB962C8B-B14F-4D97-AF65-F5344CB8AC3E}">
        <p14:creationId xmlns:p14="http://schemas.microsoft.com/office/powerpoint/2010/main" val="39140867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90000"/>
              </a:lnSpc>
            </a:pPr>
            <a:r>
              <a:rPr lang="en-GB" altLang="en-US" dirty="0"/>
              <a:t>An essential part of the ELSA initiative is the on-going support of educational psychologists to continue building the competence and confidence of ELSAs. Ideally this should take place in local cluster groups with the EP who works with those schools.</a:t>
            </a:r>
          </a:p>
          <a:p>
            <a:pPr eaLnBrk="1" hangingPunct="1">
              <a:lnSpc>
                <a:spcPct val="90000"/>
              </a:lnSpc>
            </a:pPr>
            <a:endParaRPr lang="en-GB" altLang="en-US" dirty="0"/>
          </a:p>
          <a:p>
            <a:pPr eaLnBrk="1" hangingPunct="1">
              <a:lnSpc>
                <a:spcPct val="90000"/>
              </a:lnSpc>
            </a:pPr>
            <a:r>
              <a:rPr lang="en-GB" altLang="en-US" dirty="0"/>
              <a:t>Sets the training</a:t>
            </a:r>
            <a:r>
              <a:rPr lang="en-GB" altLang="en-US" baseline="0" dirty="0"/>
              <a:t> programme apart from many similar CPD packages and integral to ELSA programmes</a:t>
            </a:r>
            <a:endParaRPr lang="en-GB" altLang="en-US" dirty="0"/>
          </a:p>
          <a:p>
            <a:pPr eaLnBrk="1" hangingPunct="1">
              <a:lnSpc>
                <a:spcPct val="90000"/>
              </a:lnSpc>
            </a:pPr>
            <a:endParaRPr lang="en-GB" altLang="en-US" dirty="0"/>
          </a:p>
          <a:p>
            <a:pPr eaLnBrk="1" hangingPunct="1">
              <a:lnSpc>
                <a:spcPct val="90000"/>
              </a:lnSpc>
            </a:pPr>
            <a:endParaRPr lang="en-GB" altLang="en-US" dirty="0"/>
          </a:p>
          <a:p>
            <a:pPr eaLnBrk="1" hangingPunct="1">
              <a:lnSpc>
                <a:spcPct val="90000"/>
              </a:lnSpc>
            </a:pPr>
            <a:r>
              <a:rPr lang="en-GB" altLang="en-US" dirty="0"/>
              <a:t>The reason for grouping secondary ELSAs together for supervision is that some different issues pertinent to adolescents will need to be considered. While universal training is perfectly appropriate, secondary ELSAs will need the opportunity to discuss specific needs with others likely to be dealing with similar issues.</a:t>
            </a:r>
          </a:p>
          <a:p>
            <a:pPr eaLnBrk="1" hangingPunct="1">
              <a:lnSpc>
                <a:spcPct val="90000"/>
              </a:lnSpc>
            </a:pPr>
            <a:endParaRPr lang="en-GB" altLang="en-US" dirty="0"/>
          </a:p>
          <a:p>
            <a:pPr eaLnBrk="1" hangingPunct="1">
              <a:lnSpc>
                <a:spcPct val="90000"/>
              </a:lnSpc>
            </a:pPr>
            <a:r>
              <a:rPr lang="en-GB" altLang="en-US" dirty="0"/>
              <a:t>There is a distinction between managerial and clinical supervision. ELSAs are line-managed within their own schools. Clinical supervision involves attention to the psychology behind needs and behaviour.</a:t>
            </a:r>
          </a:p>
          <a:p>
            <a:pPr eaLnBrk="1" hangingPunct="1">
              <a:lnSpc>
                <a:spcPct val="90000"/>
              </a:lnSpc>
            </a:pPr>
            <a:endParaRPr lang="en-GB" altLang="en-US" dirty="0"/>
          </a:p>
          <a:p>
            <a:pPr eaLnBrk="1" hangingPunct="1">
              <a:lnSpc>
                <a:spcPct val="90000"/>
              </a:lnSpc>
            </a:pPr>
            <a:r>
              <a:rPr lang="en-GB" altLang="en-US" dirty="0"/>
              <a:t>Within supervision groups useful problem-solving approaches can be modelled using the expertise of the supervising EP.</a:t>
            </a:r>
          </a:p>
          <a:p>
            <a:pPr eaLnBrk="1" hangingPunct="1">
              <a:lnSpc>
                <a:spcPct val="90000"/>
              </a:lnSpc>
            </a:pPr>
            <a:endParaRPr lang="en-GB" altLang="en-US" dirty="0"/>
          </a:p>
          <a:p>
            <a:pPr eaLnBrk="1" hangingPunct="1">
              <a:lnSpc>
                <a:spcPct val="90000"/>
              </a:lnSpc>
            </a:pPr>
            <a:r>
              <a:rPr lang="en-GB" altLang="en-US" dirty="0"/>
              <a:t>The groups also offer an opportunity to build supportive relationships between ELSAs, enabling the sharing of ideas and possibly some resources.</a:t>
            </a:r>
          </a:p>
          <a:p>
            <a:pPr eaLnBrk="1" hangingPunct="1">
              <a:lnSpc>
                <a:spcPct val="90000"/>
              </a:lnSpc>
            </a:pPr>
            <a:endParaRPr lang="en-GB" altLang="en-US" dirty="0"/>
          </a:p>
          <a:p>
            <a:pPr eaLnBrk="1" hangingPunct="1">
              <a:lnSpc>
                <a:spcPct val="80000"/>
              </a:lnSpc>
            </a:pPr>
            <a:r>
              <a:rPr lang="en-GB" altLang="en-US" sz="1200" dirty="0"/>
              <a:t>Arrange and facilitate sessions</a:t>
            </a:r>
          </a:p>
          <a:p>
            <a:pPr eaLnBrk="1" hangingPunct="1">
              <a:lnSpc>
                <a:spcPct val="80000"/>
              </a:lnSpc>
            </a:pPr>
            <a:r>
              <a:rPr lang="en-GB" altLang="en-US" sz="1200" dirty="0"/>
              <a:t>Record attendance </a:t>
            </a:r>
          </a:p>
          <a:p>
            <a:pPr eaLnBrk="1" hangingPunct="1">
              <a:lnSpc>
                <a:spcPct val="80000"/>
              </a:lnSpc>
            </a:pPr>
            <a:r>
              <a:rPr lang="en-GB" altLang="en-US" sz="1200" dirty="0"/>
              <a:t>Follow up non-attendance</a:t>
            </a:r>
          </a:p>
          <a:p>
            <a:pPr eaLnBrk="1" hangingPunct="1">
              <a:lnSpc>
                <a:spcPct val="80000"/>
              </a:lnSpc>
            </a:pPr>
            <a:r>
              <a:rPr lang="en-GB" altLang="en-US" sz="1200" dirty="0"/>
              <a:t>Negotiate group working agreement</a:t>
            </a:r>
          </a:p>
          <a:p>
            <a:pPr eaLnBrk="1" hangingPunct="1">
              <a:lnSpc>
                <a:spcPct val="80000"/>
              </a:lnSpc>
            </a:pPr>
            <a:r>
              <a:rPr lang="en-GB" altLang="en-US" sz="1200" dirty="0"/>
              <a:t>Provide professional support to ELSAs </a:t>
            </a:r>
          </a:p>
          <a:p>
            <a:pPr eaLnBrk="1" hangingPunct="1">
              <a:lnSpc>
                <a:spcPct val="80000"/>
              </a:lnSpc>
            </a:pPr>
            <a:r>
              <a:rPr lang="en-GB" altLang="en-US" sz="1200" dirty="0"/>
              <a:t>Provide psychological perspective on pupil (and ELSA) needs to support planning</a:t>
            </a:r>
          </a:p>
          <a:p>
            <a:pPr eaLnBrk="1" hangingPunct="1">
              <a:lnSpc>
                <a:spcPct val="80000"/>
              </a:lnSpc>
            </a:pPr>
            <a:r>
              <a:rPr lang="en-GB" altLang="en-US" sz="1200" dirty="0"/>
              <a:t>Encourage shared problem-solving</a:t>
            </a:r>
          </a:p>
          <a:p>
            <a:pPr eaLnBrk="1" hangingPunct="1">
              <a:lnSpc>
                <a:spcPct val="80000"/>
              </a:lnSpc>
            </a:pPr>
            <a:r>
              <a:rPr lang="en-GB" altLang="en-US" sz="1200" dirty="0"/>
              <a:t>Uphold principles / guidelines of ELSA project</a:t>
            </a:r>
          </a:p>
          <a:p>
            <a:pPr eaLnBrk="1" hangingPunct="1">
              <a:lnSpc>
                <a:spcPct val="80000"/>
              </a:lnSpc>
            </a:pPr>
            <a:endParaRPr lang="en-GB" altLang="en-US" sz="1200" dirty="0"/>
          </a:p>
          <a:p>
            <a:pPr marL="0" marR="0" lvl="0" indent="0" algn="l" defTabSz="914400" rtl="0" eaLnBrk="1" fontAlgn="auto" latinLnBrk="0" hangingPunct="1">
              <a:lnSpc>
                <a:spcPct val="80000"/>
              </a:lnSpc>
              <a:spcBef>
                <a:spcPts val="0"/>
              </a:spcBef>
              <a:spcAft>
                <a:spcPts val="0"/>
              </a:spcAft>
              <a:buClrTx/>
              <a:buSzTx/>
              <a:buFontTx/>
              <a:buNone/>
              <a:tabLst/>
              <a:defRPr/>
            </a:pPr>
            <a:r>
              <a:rPr lang="en-GB" altLang="en-US" sz="1200" dirty="0"/>
              <a:t>It is the role of the supervising EP to ensure that work carried out by ELSAs falls within the legitimate remit of the ELSA project and is carried out in accordance with guidelines given in training. In particular they will help to ensure that ELSA work is primarily proactive planned support rather than ad hoc and reactive in nature.</a:t>
            </a:r>
          </a:p>
          <a:p>
            <a:pPr eaLnBrk="1" hangingPunct="1">
              <a:lnSpc>
                <a:spcPct val="80000"/>
              </a:lnSpc>
            </a:pPr>
            <a:endParaRPr lang="en-GB" altLang="en-US" sz="1200" dirty="0"/>
          </a:p>
          <a:p>
            <a:pPr eaLnBrk="1" hangingPunct="1">
              <a:lnSpc>
                <a:spcPct val="80000"/>
              </a:lnSpc>
            </a:pPr>
            <a:endParaRPr lang="en-GB" altLang="en-US" sz="1200" dirty="0"/>
          </a:p>
          <a:p>
            <a:pPr eaLnBrk="1" hangingPunct="1">
              <a:lnSpc>
                <a:spcPct val="90000"/>
              </a:lnSpc>
            </a:pPr>
            <a:endParaRPr lang="en-US" altLang="en-US" dirty="0"/>
          </a:p>
          <a:p>
            <a:endParaRPr lang="en-GB" dirty="0"/>
          </a:p>
        </p:txBody>
      </p:sp>
      <p:sp>
        <p:nvSpPr>
          <p:cNvPr id="4" name="Slide Number Placeholder 3"/>
          <p:cNvSpPr>
            <a:spLocks noGrp="1"/>
          </p:cNvSpPr>
          <p:nvPr>
            <p:ph type="sldNum" sz="quarter" idx="10"/>
          </p:nvPr>
        </p:nvSpPr>
        <p:spPr/>
        <p:txBody>
          <a:bodyPr/>
          <a:lstStyle/>
          <a:p>
            <a:fld id="{B5CFE84A-804F-498F-AC68-3C6B2DBD92C4}" type="slidenum">
              <a:rPr lang="en-GB" smtClean="0"/>
              <a:t>8</a:t>
            </a:fld>
            <a:endParaRPr lang="en-GB" dirty="0"/>
          </a:p>
        </p:txBody>
      </p:sp>
    </p:spTree>
    <p:extLst>
      <p:ext uri="{BB962C8B-B14F-4D97-AF65-F5344CB8AC3E}">
        <p14:creationId xmlns:p14="http://schemas.microsoft.com/office/powerpoint/2010/main" val="14239801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GB" altLang="en-US" b="1" dirty="0"/>
              <a:t>Why is emotional literacy important?</a:t>
            </a:r>
            <a:r>
              <a:rPr lang="en-GB" altLang="en-US" b="1" u="sng" dirty="0"/>
              <a:t> </a:t>
            </a:r>
            <a:r>
              <a:rPr lang="en-GB" altLang="en-US" dirty="0"/>
              <a:t>(Estelle Morris quote)</a:t>
            </a:r>
          </a:p>
          <a:p>
            <a:pPr eaLnBrk="1" hangingPunct="1"/>
            <a:endParaRPr lang="en-GB" altLang="en-US" dirty="0"/>
          </a:p>
          <a:p>
            <a:pPr eaLnBrk="1" hangingPunct="1"/>
            <a:r>
              <a:rPr lang="en-GB" altLang="en-US" dirty="0"/>
              <a:t>Our educational responsibilities don’t begin and end with curriculum targets. </a:t>
            </a:r>
          </a:p>
          <a:p>
            <a:pPr eaLnBrk="1" hangingPunct="1"/>
            <a:r>
              <a:rPr lang="en-GB" altLang="en-US" dirty="0"/>
              <a:t>We will always have a responsibility to support the development of ‘the whole child’.</a:t>
            </a:r>
          </a:p>
          <a:p>
            <a:pPr marL="0" indent="0">
              <a:buFont typeface="Arial" panose="020B0604020202020204" pitchFamily="34" charset="0"/>
              <a:buNone/>
            </a:pPr>
            <a:r>
              <a:rPr lang="en-GB" dirty="0"/>
              <a:t>It is widely recognised that</a:t>
            </a:r>
            <a:r>
              <a:rPr lang="en-GB" baseline="0" dirty="0"/>
              <a:t> </a:t>
            </a:r>
            <a:r>
              <a:rPr lang="en-GB" dirty="0"/>
              <a:t>children are more open to learning and are happier in school if their emotional needs</a:t>
            </a:r>
            <a:r>
              <a:rPr lang="en-GB" baseline="0" dirty="0"/>
              <a:t> </a:t>
            </a:r>
            <a:r>
              <a:rPr lang="en-GB" dirty="0"/>
              <a:t>are addressed (Shotton &amp; Burton, 2019). </a:t>
            </a:r>
            <a:endParaRPr lang="en-US" altLang="en-US" dirty="0"/>
          </a:p>
          <a:p>
            <a:endParaRPr lang="en-GB" dirty="0"/>
          </a:p>
        </p:txBody>
      </p:sp>
      <p:sp>
        <p:nvSpPr>
          <p:cNvPr id="4" name="Slide Number Placeholder 3"/>
          <p:cNvSpPr>
            <a:spLocks noGrp="1"/>
          </p:cNvSpPr>
          <p:nvPr>
            <p:ph type="sldNum" sz="quarter" idx="10"/>
          </p:nvPr>
        </p:nvSpPr>
        <p:spPr/>
        <p:txBody>
          <a:bodyPr/>
          <a:lstStyle/>
          <a:p>
            <a:fld id="{B5CFE84A-804F-498F-AC68-3C6B2DBD92C4}" type="slidenum">
              <a:rPr lang="en-GB" smtClean="0"/>
              <a:t>9</a:t>
            </a:fld>
            <a:endParaRPr lang="en-GB" dirty="0"/>
          </a:p>
        </p:txBody>
      </p:sp>
    </p:spTree>
    <p:extLst>
      <p:ext uri="{BB962C8B-B14F-4D97-AF65-F5344CB8AC3E}">
        <p14:creationId xmlns:p14="http://schemas.microsoft.com/office/powerpoint/2010/main" val="33321809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GB" altLang="en-US" sz="1200" b="1" dirty="0"/>
              <a:t>The benefits of focusing on emotional literacy</a:t>
            </a:r>
          </a:p>
          <a:p>
            <a:pPr algn="ctr" eaLnBrk="1" hangingPunct="1"/>
            <a:endParaRPr lang="en-GB" altLang="en-US" sz="1200" b="1" u="sng" dirty="0"/>
          </a:p>
          <a:p>
            <a:pPr eaLnBrk="1" hangingPunct="1"/>
            <a:r>
              <a:rPr lang="en-GB" altLang="en-US" sz="1200" dirty="0"/>
              <a:t>Peter Sharp used to be Principal Educational Psychologist in Southampton, and worked with other managers within education to make emotional literacy one of the top priorities in the educational development plan in the city.</a:t>
            </a:r>
          </a:p>
          <a:p>
            <a:pPr eaLnBrk="1" hangingPunct="1"/>
            <a:r>
              <a:rPr lang="en-GB" altLang="en-US" sz="1200" dirty="0"/>
              <a:t>Why? :</a:t>
            </a:r>
          </a:p>
          <a:p>
            <a:pPr eaLnBrk="1" hangingPunct="1"/>
            <a:endParaRPr lang="en-GB" altLang="en-US" sz="1200" dirty="0"/>
          </a:p>
          <a:p>
            <a:pPr eaLnBrk="1" hangingPunct="1">
              <a:buFontTx/>
              <a:buChar char="•"/>
            </a:pPr>
            <a:r>
              <a:rPr lang="en-GB" altLang="en-US" sz="1200" dirty="0"/>
              <a:t>As we’ve already said, children learn more effectively when they feel OK.</a:t>
            </a:r>
          </a:p>
          <a:p>
            <a:pPr eaLnBrk="1" hangingPunct="1">
              <a:buFontTx/>
              <a:buChar char="•"/>
            </a:pPr>
            <a:endParaRPr lang="en-GB" altLang="en-US" sz="1200" dirty="0"/>
          </a:p>
          <a:p>
            <a:pPr eaLnBrk="1" hangingPunct="1">
              <a:buFontTx/>
              <a:buChar char="•"/>
            </a:pPr>
            <a:r>
              <a:rPr lang="en-GB" altLang="en-US" sz="1200" dirty="0"/>
              <a:t>If we help children to manage their emotions more effectively and therefore learn better, then we will help to raise standards.</a:t>
            </a:r>
          </a:p>
          <a:p>
            <a:pPr eaLnBrk="1" hangingPunct="1">
              <a:buFontTx/>
              <a:buChar char="•"/>
            </a:pPr>
            <a:endParaRPr lang="en-GB" altLang="en-US" sz="1200" dirty="0"/>
          </a:p>
          <a:p>
            <a:pPr eaLnBrk="1" hangingPunct="1">
              <a:buFontTx/>
              <a:buChar char="•"/>
            </a:pPr>
            <a:r>
              <a:rPr lang="en-GB" altLang="en-US" sz="1200" dirty="0"/>
              <a:t>When children feel better they get more enjoyment out of their learning</a:t>
            </a:r>
          </a:p>
          <a:p>
            <a:pPr eaLnBrk="1" hangingPunct="1">
              <a:buFontTx/>
              <a:buChar char="•"/>
            </a:pPr>
            <a:endParaRPr lang="en-GB" altLang="en-US" sz="1200" dirty="0"/>
          </a:p>
          <a:p>
            <a:pPr eaLnBrk="1" hangingPunct="1">
              <a:buFontTx/>
              <a:buChar char="•"/>
            </a:pPr>
            <a:r>
              <a:rPr lang="en-GB" altLang="en-US" sz="1200" dirty="0"/>
              <a:t>Developing children’s ability to mange their emotions more effectively reduces their stress levels. (Together with Adrian Faupel and Liz Herrick, Peter Sharp has done a lot of work on anger management. We will be looking at this on Day 3.) </a:t>
            </a:r>
          </a:p>
          <a:p>
            <a:pPr eaLnBrk="1" hangingPunct="1">
              <a:buFontTx/>
              <a:buChar char="•"/>
            </a:pPr>
            <a:endParaRPr lang="en-GB" altLang="en-US" sz="1200" dirty="0"/>
          </a:p>
          <a:p>
            <a:pPr eaLnBrk="1" hangingPunct="1">
              <a:buFontTx/>
              <a:buChar char="•"/>
            </a:pPr>
            <a:r>
              <a:rPr lang="en-GB" altLang="en-US" sz="1200" dirty="0"/>
              <a:t>Negative cycles can be broken by raising emotional competence and giving children alternative strategies for managing stress.</a:t>
            </a:r>
          </a:p>
          <a:p>
            <a:pPr eaLnBrk="1" hangingPunct="1"/>
            <a:endParaRPr lang="en-GB" altLang="en-US" sz="1200" dirty="0"/>
          </a:p>
          <a:p>
            <a:pPr eaLnBrk="1" hangingPunct="1"/>
            <a:r>
              <a:rPr lang="en-GB" altLang="en-US" sz="1200" dirty="0"/>
              <a:t> </a:t>
            </a:r>
          </a:p>
          <a:p>
            <a:pPr eaLnBrk="1" hangingPunct="1"/>
            <a:endParaRPr lang="en-US" altLang="en-US" sz="1200" dirty="0"/>
          </a:p>
          <a:p>
            <a:endParaRPr lang="en-GB" dirty="0"/>
          </a:p>
        </p:txBody>
      </p:sp>
      <p:sp>
        <p:nvSpPr>
          <p:cNvPr id="4" name="Slide Number Placeholder 3"/>
          <p:cNvSpPr>
            <a:spLocks noGrp="1"/>
          </p:cNvSpPr>
          <p:nvPr>
            <p:ph type="sldNum" sz="quarter" idx="10"/>
          </p:nvPr>
        </p:nvSpPr>
        <p:spPr/>
        <p:txBody>
          <a:bodyPr/>
          <a:lstStyle/>
          <a:p>
            <a:fld id="{B5CFE84A-804F-498F-AC68-3C6B2DBD92C4}" type="slidenum">
              <a:rPr lang="en-GB" smtClean="0"/>
              <a:t>10</a:t>
            </a:fld>
            <a:endParaRPr lang="en-GB" dirty="0"/>
          </a:p>
        </p:txBody>
      </p:sp>
    </p:spTree>
    <p:extLst>
      <p:ext uri="{BB962C8B-B14F-4D97-AF65-F5344CB8AC3E}">
        <p14:creationId xmlns:p14="http://schemas.microsoft.com/office/powerpoint/2010/main" val="28796631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GB" altLang="en-US" dirty="0"/>
              <a:t>Equally important to successful outcomes is the commitment of the school in ensuring:</a:t>
            </a:r>
          </a:p>
          <a:p>
            <a:pPr eaLnBrk="1" hangingPunct="1">
              <a:buFontTx/>
              <a:buChar char="•"/>
            </a:pPr>
            <a:r>
              <a:rPr lang="en-GB" altLang="en-US" dirty="0"/>
              <a:t>that ELSAs are released for all training and supervision sessions</a:t>
            </a:r>
          </a:p>
          <a:p>
            <a:pPr eaLnBrk="1" hangingPunct="1">
              <a:buFontTx/>
              <a:buChar char="•"/>
            </a:pPr>
            <a:r>
              <a:rPr lang="en-GB" altLang="en-US" dirty="0"/>
              <a:t>that they have ring-fenced time for adequate planning as well as the delivery of regular sessions to the children referred for support</a:t>
            </a:r>
          </a:p>
          <a:p>
            <a:pPr eaLnBrk="1" hangingPunct="1">
              <a:buFontTx/>
              <a:buChar char="•"/>
            </a:pPr>
            <a:r>
              <a:rPr lang="en-GB" altLang="en-US" dirty="0"/>
              <a:t>that they have a suitable space (pleasant and semi-private) where they can work with pupils</a:t>
            </a:r>
          </a:p>
          <a:p>
            <a:pPr eaLnBrk="1" hangingPunct="1">
              <a:buFontTx/>
              <a:buChar char="•"/>
            </a:pPr>
            <a:r>
              <a:rPr lang="en-GB" altLang="en-US" dirty="0"/>
              <a:t>that they have a budget which allows them to periodically purchase new resources (games, books, puppets) to develop their work</a:t>
            </a:r>
          </a:p>
          <a:p>
            <a:pPr eaLnBrk="1" hangingPunct="1">
              <a:buFontTx/>
              <a:buChar char="•"/>
            </a:pPr>
            <a:r>
              <a:rPr lang="en-GB" altLang="en-US" dirty="0"/>
              <a:t>that finance is protected to maintain the ELSA role year on year.</a:t>
            </a:r>
            <a:endParaRPr lang="en-US" altLang="en-US" dirty="0"/>
          </a:p>
          <a:p>
            <a:endParaRPr lang="en-GB" dirty="0"/>
          </a:p>
        </p:txBody>
      </p:sp>
      <p:sp>
        <p:nvSpPr>
          <p:cNvPr id="4" name="Slide Number Placeholder 3"/>
          <p:cNvSpPr>
            <a:spLocks noGrp="1"/>
          </p:cNvSpPr>
          <p:nvPr>
            <p:ph type="sldNum" sz="quarter" idx="10"/>
          </p:nvPr>
        </p:nvSpPr>
        <p:spPr/>
        <p:txBody>
          <a:bodyPr/>
          <a:lstStyle/>
          <a:p>
            <a:fld id="{B5CFE84A-804F-498F-AC68-3C6B2DBD92C4}" type="slidenum">
              <a:rPr lang="en-GB" smtClean="0"/>
              <a:t>11</a:t>
            </a:fld>
            <a:endParaRPr lang="en-GB" dirty="0"/>
          </a:p>
        </p:txBody>
      </p:sp>
    </p:spTree>
    <p:extLst>
      <p:ext uri="{BB962C8B-B14F-4D97-AF65-F5344CB8AC3E}">
        <p14:creationId xmlns:p14="http://schemas.microsoft.com/office/powerpoint/2010/main" val="11702004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GB" altLang="en-US" dirty="0"/>
              <a:t>It is vital for head teachers to think carefully about their choice of staff to train as ELSAs.</a:t>
            </a:r>
          </a:p>
          <a:p>
            <a:pPr eaLnBrk="1" hangingPunct="1"/>
            <a:endParaRPr lang="en-GB" altLang="en-US" dirty="0"/>
          </a:p>
          <a:p>
            <a:pPr eaLnBrk="1" hangingPunct="1"/>
            <a:r>
              <a:rPr lang="en-GB" altLang="en-US" dirty="0"/>
              <a:t>An prospective ELSA needs to have shown herself or himself to be able to build positive relationships with children who are not necessarily easy to get along with – both those who act out and those who are withdrawn.</a:t>
            </a:r>
          </a:p>
          <a:p>
            <a:pPr eaLnBrk="1" hangingPunct="1"/>
            <a:endParaRPr lang="en-GB" altLang="en-US" dirty="0"/>
          </a:p>
          <a:p>
            <a:pPr eaLnBrk="1" hangingPunct="1"/>
            <a:r>
              <a:rPr lang="en-GB" altLang="en-US" dirty="0"/>
              <a:t>That in itself is not enough. The initiative is predicated on the ability of ELSAs to think creatively about how to facilitate the development of new skills in the young people with whom they work. They must be able to work independently because they will be required to develop their own programmes of work, writing session plans and reflecting on outcomes.</a:t>
            </a:r>
          </a:p>
          <a:p>
            <a:pPr eaLnBrk="1" hangingPunct="1"/>
            <a:endParaRPr lang="en-GB" altLang="en-US" dirty="0"/>
          </a:p>
          <a:p>
            <a:pPr eaLnBrk="1" hangingPunct="1"/>
            <a:r>
              <a:rPr lang="en-GB" altLang="en-US" dirty="0"/>
              <a:t>Above all, an LSA wishing to become an ELSA will need to have the desire to learn, as there is a considerable amount of new learning involved in this role.</a:t>
            </a:r>
            <a:endParaRPr lang="en-US" altLang="en-US" dirty="0"/>
          </a:p>
          <a:p>
            <a:endParaRPr lang="en-GB" dirty="0"/>
          </a:p>
        </p:txBody>
      </p:sp>
      <p:sp>
        <p:nvSpPr>
          <p:cNvPr id="4" name="Slide Number Placeholder 3"/>
          <p:cNvSpPr>
            <a:spLocks noGrp="1"/>
          </p:cNvSpPr>
          <p:nvPr>
            <p:ph type="sldNum" sz="quarter" idx="10"/>
          </p:nvPr>
        </p:nvSpPr>
        <p:spPr/>
        <p:txBody>
          <a:bodyPr/>
          <a:lstStyle/>
          <a:p>
            <a:fld id="{B5CFE84A-804F-498F-AC68-3C6B2DBD92C4}" type="slidenum">
              <a:rPr lang="en-GB" smtClean="0"/>
              <a:t>12</a:t>
            </a:fld>
            <a:endParaRPr lang="en-GB" dirty="0"/>
          </a:p>
        </p:txBody>
      </p:sp>
    </p:spTree>
    <p:extLst>
      <p:ext uri="{BB962C8B-B14F-4D97-AF65-F5344CB8AC3E}">
        <p14:creationId xmlns:p14="http://schemas.microsoft.com/office/powerpoint/2010/main" val="395618898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b="55673"/>
          <a:stretch/>
        </p:blipFill>
        <p:spPr>
          <a:xfrm>
            <a:off x="0" y="1767668"/>
            <a:ext cx="12193200" cy="2624224"/>
          </a:xfrm>
          <a:prstGeom prst="rect">
            <a:avLst/>
          </a:prstGeom>
        </p:spPr>
      </p:pic>
      <p:sp>
        <p:nvSpPr>
          <p:cNvPr id="2" name="Title 1"/>
          <p:cNvSpPr>
            <a:spLocks noGrp="1"/>
          </p:cNvSpPr>
          <p:nvPr>
            <p:ph type="ctrTitle" hasCustomPrompt="1"/>
          </p:nvPr>
        </p:nvSpPr>
        <p:spPr>
          <a:xfrm>
            <a:off x="1524000" y="1790153"/>
            <a:ext cx="9144000" cy="2603267"/>
          </a:xfrm>
        </p:spPr>
        <p:txBody>
          <a:bodyPr anchor="ctr"/>
          <a:lstStyle>
            <a:lvl1pPr algn="l">
              <a:defRPr sz="6000" baseline="0"/>
            </a:lvl1pPr>
          </a:lstStyle>
          <a:p>
            <a:r>
              <a:rPr lang="en-US" dirty="0"/>
              <a:t>INSERT TITLE HERE</a:t>
            </a:r>
            <a:endParaRPr lang="en-GB" dirty="0"/>
          </a:p>
        </p:txBody>
      </p:sp>
      <p:sp>
        <p:nvSpPr>
          <p:cNvPr id="3" name="Subtitle 2"/>
          <p:cNvSpPr>
            <a:spLocks noGrp="1"/>
          </p:cNvSpPr>
          <p:nvPr>
            <p:ph type="subTitle" idx="1" hasCustomPrompt="1"/>
          </p:nvPr>
        </p:nvSpPr>
        <p:spPr>
          <a:xfrm>
            <a:off x="1524000" y="4552409"/>
            <a:ext cx="9144000" cy="530131"/>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SUBHEAD HERE</a:t>
            </a:r>
            <a:endParaRPr lang="en-GB" dirty="0"/>
          </a:p>
        </p:txBody>
      </p:sp>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l="81400" t="76719" b="-758"/>
          <a:stretch/>
        </p:blipFill>
        <p:spPr>
          <a:xfrm>
            <a:off x="9923883" y="5166565"/>
            <a:ext cx="2269317" cy="1424066"/>
          </a:xfrm>
          <a:prstGeom prst="rect">
            <a:avLst/>
          </a:prstGeom>
        </p:spPr>
      </p:pic>
    </p:spTree>
    <p:extLst>
      <p:ext uri="{BB962C8B-B14F-4D97-AF65-F5344CB8AC3E}">
        <p14:creationId xmlns:p14="http://schemas.microsoft.com/office/powerpoint/2010/main" val="6001261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Generic Slide">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a:extLst>
              <a:ext uri="{28A0092B-C50C-407E-A947-70E740481C1C}">
                <a14:useLocalDpi xmlns:a14="http://schemas.microsoft.com/office/drawing/2010/main" val="0"/>
              </a:ext>
            </a:extLst>
          </a:blip>
          <a:srcRect t="57185" b="-1"/>
          <a:stretch/>
        </p:blipFill>
        <p:spPr>
          <a:xfrm>
            <a:off x="0" y="455295"/>
            <a:ext cx="12193200" cy="164265"/>
          </a:xfrm>
          <a:prstGeom prst="rect">
            <a:avLst/>
          </a:prstGeom>
        </p:spPr>
      </p:pic>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6343444"/>
            <a:ext cx="12193200" cy="79406"/>
          </a:xfrm>
          <a:prstGeom prst="rect">
            <a:avLst/>
          </a:prstGeom>
        </p:spPr>
      </p:pic>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r="77649" b="41576"/>
          <a:stretch/>
        </p:blipFill>
        <p:spPr>
          <a:xfrm>
            <a:off x="153127" y="268923"/>
            <a:ext cx="2574833" cy="211772"/>
          </a:xfrm>
          <a:prstGeom prst="rect">
            <a:avLst/>
          </a:prstGeom>
        </p:spPr>
      </p:pic>
      <p:sp>
        <p:nvSpPr>
          <p:cNvPr id="8" name="TextBox 7"/>
          <p:cNvSpPr txBox="1"/>
          <p:nvPr userDrawn="1"/>
        </p:nvSpPr>
        <p:spPr>
          <a:xfrm>
            <a:off x="7729220" y="6422850"/>
            <a:ext cx="4272280" cy="307777"/>
          </a:xfrm>
          <a:prstGeom prst="rect">
            <a:avLst/>
          </a:prstGeom>
          <a:noFill/>
        </p:spPr>
        <p:txBody>
          <a:bodyPr wrap="square" rtlCol="0">
            <a:spAutoFit/>
          </a:bodyPr>
          <a:lstStyle/>
          <a:p>
            <a:pPr algn="r"/>
            <a:r>
              <a:rPr lang="en-GB" sz="1400" dirty="0">
                <a:solidFill>
                  <a:schemeClr val="tx2"/>
                </a:solidFill>
              </a:rPr>
              <a:t>SAFE</a:t>
            </a:r>
            <a:r>
              <a:rPr lang="en-GB" sz="1400" baseline="0" dirty="0">
                <a:solidFill>
                  <a:schemeClr val="tx2"/>
                </a:solidFill>
              </a:rPr>
              <a:t>     WELL     PROSPEROUS     CONNECTED</a:t>
            </a:r>
            <a:endParaRPr lang="en-GB" sz="1400" dirty="0">
              <a:solidFill>
                <a:schemeClr val="tx2"/>
              </a:solidFill>
            </a:endParaRPr>
          </a:p>
        </p:txBody>
      </p:sp>
    </p:spTree>
    <p:extLst>
      <p:ext uri="{BB962C8B-B14F-4D97-AF65-F5344CB8AC3E}">
        <p14:creationId xmlns:p14="http://schemas.microsoft.com/office/powerpoint/2010/main" val="110816984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99916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b="55673"/>
          <a:stretch/>
        </p:blipFill>
        <p:spPr>
          <a:xfrm>
            <a:off x="0" y="1767668"/>
            <a:ext cx="12193200" cy="2624224"/>
          </a:xfrm>
          <a:prstGeom prst="rect">
            <a:avLst/>
          </a:prstGeom>
        </p:spPr>
      </p:pic>
      <p:sp>
        <p:nvSpPr>
          <p:cNvPr id="2" name="Title 1"/>
          <p:cNvSpPr>
            <a:spLocks noGrp="1"/>
          </p:cNvSpPr>
          <p:nvPr>
            <p:ph type="ctrTitle" hasCustomPrompt="1"/>
          </p:nvPr>
        </p:nvSpPr>
        <p:spPr>
          <a:xfrm>
            <a:off x="1524000" y="1790153"/>
            <a:ext cx="9144000" cy="2603267"/>
          </a:xfrm>
        </p:spPr>
        <p:txBody>
          <a:bodyPr anchor="ctr"/>
          <a:lstStyle>
            <a:lvl1pPr algn="l">
              <a:defRPr sz="6000" baseline="0"/>
            </a:lvl1pPr>
          </a:lstStyle>
          <a:p>
            <a:r>
              <a:rPr lang="en-US" dirty="0"/>
              <a:t>INSERT TITLE HERE</a:t>
            </a:r>
            <a:endParaRPr lang="en-GB" dirty="0"/>
          </a:p>
        </p:txBody>
      </p:sp>
      <p:sp>
        <p:nvSpPr>
          <p:cNvPr id="3" name="Subtitle 2"/>
          <p:cNvSpPr>
            <a:spLocks noGrp="1"/>
          </p:cNvSpPr>
          <p:nvPr>
            <p:ph type="subTitle" idx="1" hasCustomPrompt="1"/>
          </p:nvPr>
        </p:nvSpPr>
        <p:spPr>
          <a:xfrm>
            <a:off x="1524000" y="4552409"/>
            <a:ext cx="9144000" cy="530131"/>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SUBHEAD HERE</a:t>
            </a:r>
            <a:endParaRPr lang="en-GB" dirty="0"/>
          </a:p>
        </p:txBody>
      </p:sp>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l="81400" t="76719" b="-758"/>
          <a:stretch/>
        </p:blipFill>
        <p:spPr>
          <a:xfrm>
            <a:off x="9923883" y="5166565"/>
            <a:ext cx="2269317" cy="1424066"/>
          </a:xfrm>
          <a:prstGeom prst="rect">
            <a:avLst/>
          </a:prstGeom>
        </p:spPr>
      </p:pic>
    </p:spTree>
    <p:extLst>
      <p:ext uri="{BB962C8B-B14F-4D97-AF65-F5344CB8AC3E}">
        <p14:creationId xmlns:p14="http://schemas.microsoft.com/office/powerpoint/2010/main" val="21640624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Generic Slide">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a:extLst>
              <a:ext uri="{28A0092B-C50C-407E-A947-70E740481C1C}">
                <a14:useLocalDpi xmlns:a14="http://schemas.microsoft.com/office/drawing/2010/main" val="0"/>
              </a:ext>
            </a:extLst>
          </a:blip>
          <a:srcRect t="57185" b="-1"/>
          <a:stretch/>
        </p:blipFill>
        <p:spPr>
          <a:xfrm>
            <a:off x="0" y="455295"/>
            <a:ext cx="12193200" cy="164265"/>
          </a:xfrm>
          <a:prstGeom prst="rect">
            <a:avLst/>
          </a:prstGeom>
        </p:spPr>
      </p:pic>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6343444"/>
            <a:ext cx="12193200" cy="79406"/>
          </a:xfrm>
          <a:prstGeom prst="rect">
            <a:avLst/>
          </a:prstGeom>
        </p:spPr>
      </p:pic>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r="77649" b="41576"/>
          <a:stretch/>
        </p:blipFill>
        <p:spPr>
          <a:xfrm>
            <a:off x="153127" y="268923"/>
            <a:ext cx="2574833" cy="211772"/>
          </a:xfrm>
          <a:prstGeom prst="rect">
            <a:avLst/>
          </a:prstGeom>
        </p:spPr>
      </p:pic>
      <p:sp>
        <p:nvSpPr>
          <p:cNvPr id="8" name="TextBox 7"/>
          <p:cNvSpPr txBox="1"/>
          <p:nvPr userDrawn="1"/>
        </p:nvSpPr>
        <p:spPr>
          <a:xfrm>
            <a:off x="7729220" y="6422850"/>
            <a:ext cx="4272280"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37424A"/>
                </a:solidFill>
                <a:effectLst/>
                <a:uLnTx/>
                <a:uFillTx/>
                <a:latin typeface="Arial"/>
                <a:ea typeface="+mn-ea"/>
                <a:cs typeface="+mn-cs"/>
              </a:rPr>
              <a:t>SAFE     WELL     PROSPEROUS     CONNECTED</a:t>
            </a:r>
          </a:p>
        </p:txBody>
      </p:sp>
      <p:sp>
        <p:nvSpPr>
          <p:cNvPr id="9" name="TextBox 8"/>
          <p:cNvSpPr txBox="1"/>
          <p:nvPr userDrawn="1"/>
        </p:nvSpPr>
        <p:spPr>
          <a:xfrm>
            <a:off x="7815546" y="111363"/>
            <a:ext cx="4185954"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AEB4AB"/>
                </a:solidFill>
                <a:effectLst/>
                <a:uLnTx/>
                <a:uFillTx/>
                <a:latin typeface="Arial"/>
                <a:ea typeface="+mn-ea"/>
                <a:cs typeface="+mn-cs"/>
              </a:rPr>
              <a:t>Adults and Community Wellbeing</a:t>
            </a:r>
          </a:p>
        </p:txBody>
      </p:sp>
    </p:spTree>
    <p:extLst>
      <p:ext uri="{BB962C8B-B14F-4D97-AF65-F5344CB8AC3E}">
        <p14:creationId xmlns:p14="http://schemas.microsoft.com/office/powerpoint/2010/main" val="325090925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b="55673"/>
          <a:stretch/>
        </p:blipFill>
        <p:spPr>
          <a:xfrm>
            <a:off x="0" y="1767668"/>
            <a:ext cx="12193200" cy="2624224"/>
          </a:xfrm>
          <a:prstGeom prst="rect">
            <a:avLst/>
          </a:prstGeom>
        </p:spPr>
      </p:pic>
      <p:sp>
        <p:nvSpPr>
          <p:cNvPr id="2" name="Title 1"/>
          <p:cNvSpPr>
            <a:spLocks noGrp="1"/>
          </p:cNvSpPr>
          <p:nvPr>
            <p:ph type="ctrTitle" hasCustomPrompt="1"/>
          </p:nvPr>
        </p:nvSpPr>
        <p:spPr>
          <a:xfrm>
            <a:off x="1524000" y="1790153"/>
            <a:ext cx="9144000" cy="2603267"/>
          </a:xfrm>
        </p:spPr>
        <p:txBody>
          <a:bodyPr anchor="ctr"/>
          <a:lstStyle>
            <a:lvl1pPr algn="l">
              <a:defRPr sz="6000" baseline="0"/>
            </a:lvl1pPr>
          </a:lstStyle>
          <a:p>
            <a:r>
              <a:rPr lang="en-US" dirty="0"/>
              <a:t>INSERT TITLE HERE</a:t>
            </a:r>
            <a:endParaRPr lang="en-GB" dirty="0"/>
          </a:p>
        </p:txBody>
      </p:sp>
      <p:sp>
        <p:nvSpPr>
          <p:cNvPr id="3" name="Subtitle 2"/>
          <p:cNvSpPr>
            <a:spLocks noGrp="1"/>
          </p:cNvSpPr>
          <p:nvPr>
            <p:ph type="subTitle" idx="1" hasCustomPrompt="1"/>
          </p:nvPr>
        </p:nvSpPr>
        <p:spPr>
          <a:xfrm>
            <a:off x="1524000" y="4552409"/>
            <a:ext cx="9144000" cy="530131"/>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SUBHEAD HERE</a:t>
            </a:r>
            <a:endParaRPr lang="en-GB" dirty="0"/>
          </a:p>
        </p:txBody>
      </p:sp>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l="81400" t="76719" b="-758"/>
          <a:stretch/>
        </p:blipFill>
        <p:spPr>
          <a:xfrm>
            <a:off x="9930984" y="5216577"/>
            <a:ext cx="2269317" cy="1424066"/>
          </a:xfrm>
          <a:prstGeom prst="rect">
            <a:avLst/>
          </a:prstGeom>
        </p:spPr>
      </p:pic>
    </p:spTree>
    <p:extLst>
      <p:ext uri="{BB962C8B-B14F-4D97-AF65-F5344CB8AC3E}">
        <p14:creationId xmlns:p14="http://schemas.microsoft.com/office/powerpoint/2010/main" val="6289147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1_Generic Slide">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a:extLst>
              <a:ext uri="{28A0092B-C50C-407E-A947-70E740481C1C}">
                <a14:useLocalDpi xmlns:a14="http://schemas.microsoft.com/office/drawing/2010/main" val="0"/>
              </a:ext>
            </a:extLst>
          </a:blip>
          <a:srcRect t="57185" b="-1"/>
          <a:stretch/>
        </p:blipFill>
        <p:spPr>
          <a:xfrm>
            <a:off x="0" y="455295"/>
            <a:ext cx="12193200" cy="164265"/>
          </a:xfrm>
          <a:prstGeom prst="rect">
            <a:avLst/>
          </a:prstGeom>
        </p:spPr>
      </p:pic>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6343444"/>
            <a:ext cx="12193200" cy="79406"/>
          </a:xfrm>
          <a:prstGeom prst="rect">
            <a:avLst/>
          </a:prstGeom>
        </p:spPr>
      </p:pic>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r="77649" b="41576"/>
          <a:stretch/>
        </p:blipFill>
        <p:spPr>
          <a:xfrm>
            <a:off x="153127" y="268923"/>
            <a:ext cx="2574833" cy="211772"/>
          </a:xfrm>
          <a:prstGeom prst="rect">
            <a:avLst/>
          </a:prstGeom>
        </p:spPr>
      </p:pic>
      <p:sp>
        <p:nvSpPr>
          <p:cNvPr id="8" name="TextBox 7"/>
          <p:cNvSpPr txBox="1"/>
          <p:nvPr userDrawn="1"/>
        </p:nvSpPr>
        <p:spPr>
          <a:xfrm>
            <a:off x="7729220" y="6422850"/>
            <a:ext cx="4272280"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37424A"/>
                </a:solidFill>
                <a:effectLst/>
                <a:uLnTx/>
                <a:uFillTx/>
                <a:latin typeface="Arial"/>
                <a:ea typeface="+mn-ea"/>
                <a:cs typeface="+mn-cs"/>
              </a:rPr>
              <a:t>SAFE     WELL     PROSPEROUS     CONNECTED</a:t>
            </a:r>
          </a:p>
        </p:txBody>
      </p:sp>
      <p:sp>
        <p:nvSpPr>
          <p:cNvPr id="2" name="TextBox 1"/>
          <p:cNvSpPr txBox="1"/>
          <p:nvPr userDrawn="1"/>
        </p:nvSpPr>
        <p:spPr>
          <a:xfrm>
            <a:off x="6987540" y="455295"/>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9" name="TextBox 8"/>
          <p:cNvSpPr txBox="1"/>
          <p:nvPr userDrawn="1"/>
        </p:nvSpPr>
        <p:spPr>
          <a:xfrm>
            <a:off x="7815546" y="111363"/>
            <a:ext cx="4185954"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AEB4AB"/>
                </a:solidFill>
                <a:effectLst/>
                <a:uLnTx/>
                <a:uFillTx/>
                <a:latin typeface="Arial"/>
                <a:ea typeface="+mn-ea"/>
                <a:cs typeface="+mn-cs"/>
              </a:rPr>
              <a:t>Learning, Skills and Culture</a:t>
            </a:r>
          </a:p>
        </p:txBody>
      </p:sp>
    </p:spTree>
    <p:extLst>
      <p:ext uri="{BB962C8B-B14F-4D97-AF65-F5344CB8AC3E}">
        <p14:creationId xmlns:p14="http://schemas.microsoft.com/office/powerpoint/2010/main" val="100286326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7.xml"/><Relationship Id="rId1"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40801F-270A-458D-A152-623AB74F9E90}" type="datetimeFigureOut">
              <a:rPr lang="en-GB" smtClean="0"/>
              <a:t>11/07/2023</a:t>
            </a:fld>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7C962A-D14D-4A33-8838-132B04DE6819}" type="slidenum">
              <a:rPr lang="en-GB" smtClean="0"/>
              <a:t>‹#›</a:t>
            </a:fld>
            <a:endParaRPr lang="en-GB" dirty="0"/>
          </a:p>
        </p:txBody>
      </p:sp>
    </p:spTree>
    <p:extLst>
      <p:ext uri="{BB962C8B-B14F-4D97-AF65-F5344CB8AC3E}">
        <p14:creationId xmlns:p14="http://schemas.microsoft.com/office/powerpoint/2010/main" val="3993766889"/>
      </p:ext>
    </p:extLst>
  </p:cSld>
  <p:clrMap bg1="lt1" tx1="dk1" bg2="lt2" tx2="dk2" accent1="accent1" accent2="accent2" accent3="accent3" accent4="accent4" accent5="accent5" accent6="accent6" hlink="hlink" folHlink="folHlink"/>
  <p:sldLayoutIdLst>
    <p:sldLayoutId id="2147483658" r:id="rId1"/>
    <p:sldLayoutId id="2147483655" r:id="rId2"/>
    <p:sldLayoutId id="2147483656"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7940801F-270A-458D-A152-623AB74F9E90}" type="datetimeFigureOut">
              <a:rPr kumimoji="0" lang="en-GB" sz="1200" b="0" i="0" u="none" strike="noStrike" kern="1200" cap="none" spc="0" normalizeH="0" baseline="0" noProof="0" smtClean="0">
                <a:ln>
                  <a:noFill/>
                </a:ln>
                <a:solidFill>
                  <a:srgbClr val="000000">
                    <a:tint val="75000"/>
                  </a:srgbClr>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11/07/2023</a:t>
            </a:fld>
            <a:endParaRPr kumimoji="0" lang="en-GB" sz="1200" b="0" i="0" u="none" strike="noStrike" kern="1200" cap="none" spc="0" normalizeH="0" baseline="0" noProof="0" dirty="0">
              <a:ln>
                <a:noFill/>
              </a:ln>
              <a:solidFill>
                <a:srgbClr val="000000">
                  <a:tint val="75000"/>
                </a:srgbClr>
              </a:solidFill>
              <a:effectLst/>
              <a:uLnTx/>
              <a:uFillTx/>
              <a:latin typeface="Arial"/>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000000">
                  <a:tint val="75000"/>
                </a:srgbClr>
              </a:solidFill>
              <a:effectLst/>
              <a:uLnTx/>
              <a:uFillTx/>
              <a:latin typeface="Arial"/>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47C962A-D14D-4A33-8838-132B04DE6819}" type="slidenum">
              <a:rPr kumimoji="0" lang="en-GB" sz="1200" b="0" i="0" u="none" strike="noStrike" kern="1200" cap="none" spc="0" normalizeH="0" baseline="0" noProof="0" smtClean="0">
                <a:ln>
                  <a:noFill/>
                </a:ln>
                <a:solidFill>
                  <a:srgbClr val="000000">
                    <a:tint val="75000"/>
                  </a:srgb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dirty="0">
              <a:ln>
                <a:noFill/>
              </a:ln>
              <a:solidFill>
                <a:srgbClr val="000000">
                  <a:tint val="75000"/>
                </a:srgbClr>
              </a:solidFill>
              <a:effectLst/>
              <a:uLnTx/>
              <a:uFillTx/>
              <a:latin typeface="Arial"/>
              <a:ea typeface="+mn-ea"/>
              <a:cs typeface="+mn-cs"/>
            </a:endParaRPr>
          </a:p>
        </p:txBody>
      </p:sp>
    </p:spTree>
    <p:extLst>
      <p:ext uri="{BB962C8B-B14F-4D97-AF65-F5344CB8AC3E}">
        <p14:creationId xmlns:p14="http://schemas.microsoft.com/office/powerpoint/2010/main" val="1233950440"/>
      </p:ext>
    </p:extLst>
  </p:cSld>
  <p:clrMap bg1="lt1" tx1="dk1" bg2="lt2" tx2="dk2" accent1="accent1" accent2="accent2" accent3="accent3" accent4="accent4" accent5="accent5" accent6="accent6" hlink="hlink" folHlink="folHlink"/>
  <p:sldLayoutIdLst>
    <p:sldLayoutId id="2147483667" r:id="rId1"/>
    <p:sldLayoutId id="2147483668"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7940801F-270A-458D-A152-623AB74F9E90}" type="datetimeFigureOut">
              <a:rPr kumimoji="0" lang="en-GB" sz="1200" b="0" i="0" u="none" strike="noStrike" kern="1200" cap="none" spc="0" normalizeH="0" baseline="0" noProof="0" smtClean="0">
                <a:ln>
                  <a:noFill/>
                </a:ln>
                <a:solidFill>
                  <a:srgbClr val="000000">
                    <a:tint val="75000"/>
                  </a:srgbClr>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11/07/2023</a:t>
            </a:fld>
            <a:endParaRPr kumimoji="0" lang="en-GB" sz="1200" b="0" i="0" u="none" strike="noStrike" kern="1200" cap="none" spc="0" normalizeH="0" baseline="0" noProof="0" dirty="0">
              <a:ln>
                <a:noFill/>
              </a:ln>
              <a:solidFill>
                <a:srgbClr val="000000">
                  <a:tint val="75000"/>
                </a:srgbClr>
              </a:solidFill>
              <a:effectLst/>
              <a:uLnTx/>
              <a:uFillTx/>
              <a:latin typeface="Arial"/>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000000">
                  <a:tint val="75000"/>
                </a:srgbClr>
              </a:solidFill>
              <a:effectLst/>
              <a:uLnTx/>
              <a:uFillTx/>
              <a:latin typeface="Arial"/>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47C962A-D14D-4A33-8838-132B04DE6819}" type="slidenum">
              <a:rPr kumimoji="0" lang="en-GB" sz="1200" b="0" i="0" u="none" strike="noStrike" kern="1200" cap="none" spc="0" normalizeH="0" baseline="0" noProof="0" smtClean="0">
                <a:ln>
                  <a:noFill/>
                </a:ln>
                <a:solidFill>
                  <a:srgbClr val="000000">
                    <a:tint val="75000"/>
                  </a:srgb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dirty="0">
              <a:ln>
                <a:noFill/>
              </a:ln>
              <a:solidFill>
                <a:srgbClr val="000000">
                  <a:tint val="75000"/>
                </a:srgbClr>
              </a:solidFill>
              <a:effectLst/>
              <a:uLnTx/>
              <a:uFillTx/>
              <a:latin typeface="Arial"/>
              <a:ea typeface="+mn-ea"/>
              <a:cs typeface="+mn-cs"/>
            </a:endParaRPr>
          </a:p>
        </p:txBody>
      </p:sp>
    </p:spTree>
    <p:extLst>
      <p:ext uri="{BB962C8B-B14F-4D97-AF65-F5344CB8AC3E}">
        <p14:creationId xmlns:p14="http://schemas.microsoft.com/office/powerpoint/2010/main" val="36721015"/>
      </p:ext>
    </p:extLst>
  </p:cSld>
  <p:clrMap bg1="lt1" tx1="dk1" bg2="lt2" tx2="dk2" accent1="accent1" accent2="accent2" accent3="accent3" accent4="accent4" accent5="accent5" accent6="accent6" hlink="hlink" folHlink="folHlink"/>
  <p:sldLayoutIdLst>
    <p:sldLayoutId id="2147483670" r:id="rId1"/>
    <p:sldLayoutId id="2147483671"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www.gov.uk/guidance/mental-health-and-wellbeing-support-in-schools-and-colleges"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GB" altLang="en-US" sz="4000" b="1" dirty="0"/>
              <a:t>Wellbeing in schools</a:t>
            </a:r>
            <a:br>
              <a:rPr lang="en-GB" altLang="en-US" sz="4000" dirty="0"/>
            </a:br>
            <a:br>
              <a:rPr lang="en-GB" altLang="en-US" sz="4000" dirty="0"/>
            </a:br>
            <a:r>
              <a:rPr lang="en-GB" altLang="en-US" sz="3600" dirty="0"/>
              <a:t>With an introduction to ELSA</a:t>
            </a:r>
            <a:endParaRPr lang="en-GB" sz="3600" dirty="0"/>
          </a:p>
        </p:txBody>
      </p:sp>
      <p:pic>
        <p:nvPicPr>
          <p:cNvPr id="5" name="Picture 4"/>
          <p:cNvPicPr>
            <a:picLocks noChangeAspect="1"/>
          </p:cNvPicPr>
          <p:nvPr/>
        </p:nvPicPr>
        <p:blipFill>
          <a:blip r:embed="rId3"/>
          <a:stretch>
            <a:fillRect/>
          </a:stretch>
        </p:blipFill>
        <p:spPr>
          <a:xfrm>
            <a:off x="9451742" y="259522"/>
            <a:ext cx="2432515" cy="1127858"/>
          </a:xfrm>
          <a:prstGeom prst="rect">
            <a:avLst/>
          </a:prstGeom>
        </p:spPr>
      </p:pic>
    </p:spTree>
    <p:extLst>
      <p:ext uri="{BB962C8B-B14F-4D97-AF65-F5344CB8AC3E}">
        <p14:creationId xmlns:p14="http://schemas.microsoft.com/office/powerpoint/2010/main" val="26784051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6432" y="1057725"/>
            <a:ext cx="11456791" cy="584775"/>
          </a:xfrm>
          <a:prstGeom prst="rect">
            <a:avLst/>
          </a:prstGeom>
        </p:spPr>
        <p:txBody>
          <a:bodyPr wrap="square">
            <a:spAutoFit/>
          </a:bodyPr>
          <a:lstStyle/>
          <a:p>
            <a:r>
              <a:rPr lang="en-US" altLang="en-US" sz="3200" b="1" dirty="0"/>
              <a:t>The benefits of having an ELSA in school…</a:t>
            </a:r>
            <a:endParaRPr lang="en-GB" sz="3200" b="1" dirty="0"/>
          </a:p>
        </p:txBody>
      </p:sp>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72672" y="2272487"/>
            <a:ext cx="6374780" cy="28101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869915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715057" y="974968"/>
            <a:ext cx="4102405" cy="584775"/>
          </a:xfrm>
          <a:prstGeom prst="rect">
            <a:avLst/>
          </a:prstGeom>
        </p:spPr>
        <p:txBody>
          <a:bodyPr wrap="none">
            <a:spAutoFit/>
          </a:bodyPr>
          <a:lstStyle/>
          <a:p>
            <a:r>
              <a:rPr lang="en-GB" altLang="en-US" sz="3200" b="1" dirty="0"/>
              <a:t>School commitment</a:t>
            </a:r>
            <a:endParaRPr lang="en-GB" sz="3200" b="1" dirty="0"/>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33697" y="2590905"/>
            <a:ext cx="2681360" cy="198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4070838" y="1621300"/>
            <a:ext cx="6957718" cy="4708981"/>
          </a:xfrm>
          <a:prstGeom prst="rect">
            <a:avLst/>
          </a:prstGeom>
        </p:spPr>
        <p:txBody>
          <a:bodyPr wrap="square">
            <a:spAutoFit/>
          </a:bodyPr>
          <a:lstStyle/>
          <a:p>
            <a:r>
              <a:rPr lang="en-GB" altLang="en-US" sz="2400" dirty="0"/>
              <a:t>Ensuring:</a:t>
            </a:r>
          </a:p>
          <a:p>
            <a:endParaRPr lang="en-GB" altLang="en-US" dirty="0"/>
          </a:p>
          <a:p>
            <a:pPr>
              <a:buFontTx/>
              <a:buChar char="•"/>
            </a:pPr>
            <a:r>
              <a:rPr lang="en-GB" altLang="en-US" sz="2400" dirty="0"/>
              <a:t>that ELSAs are released for all training and supervision sessions</a:t>
            </a:r>
          </a:p>
          <a:p>
            <a:pPr>
              <a:buFontTx/>
              <a:buChar char="•"/>
            </a:pPr>
            <a:r>
              <a:rPr lang="en-GB" altLang="en-US" sz="2400" dirty="0"/>
              <a:t>that they have ring-fenced time for planning and delivery of regular sessions</a:t>
            </a:r>
          </a:p>
          <a:p>
            <a:pPr>
              <a:buFontTx/>
              <a:buChar char="•"/>
            </a:pPr>
            <a:r>
              <a:rPr lang="en-GB" altLang="en-US" sz="2400" dirty="0"/>
              <a:t>that they have a suitable space (pleasant and semi-private)</a:t>
            </a:r>
          </a:p>
          <a:p>
            <a:pPr>
              <a:buFontTx/>
              <a:buChar char="•"/>
            </a:pPr>
            <a:r>
              <a:rPr lang="en-GB" altLang="en-US" sz="2400" dirty="0"/>
              <a:t>that they have a budget which allows them to purchase new resources to develop their work</a:t>
            </a:r>
          </a:p>
          <a:p>
            <a:pPr>
              <a:buFontTx/>
              <a:buChar char="•"/>
            </a:pPr>
            <a:r>
              <a:rPr lang="en-GB" altLang="en-US" sz="2400" dirty="0"/>
              <a:t>that finance is protected to maintain the ELSA role year on year.</a:t>
            </a:r>
            <a:endParaRPr lang="en-US" altLang="en-US" sz="2400" dirty="0"/>
          </a:p>
          <a:p>
            <a:endParaRPr lang="en-GB" dirty="0"/>
          </a:p>
        </p:txBody>
      </p:sp>
    </p:spTree>
    <p:extLst>
      <p:ext uri="{BB962C8B-B14F-4D97-AF65-F5344CB8AC3E}">
        <p14:creationId xmlns:p14="http://schemas.microsoft.com/office/powerpoint/2010/main" val="19494152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47784" y="1073426"/>
            <a:ext cx="6838122" cy="646331"/>
          </a:xfrm>
          <a:prstGeom prst="rect">
            <a:avLst/>
          </a:prstGeom>
          <a:noFill/>
        </p:spPr>
        <p:txBody>
          <a:bodyPr wrap="square" rtlCol="0">
            <a:spAutoFit/>
          </a:bodyPr>
          <a:lstStyle/>
          <a:p>
            <a:r>
              <a:rPr lang="en-GB" altLang="en-US" sz="3600" b="1" dirty="0"/>
              <a:t>Essential qualities for ELSAs</a:t>
            </a:r>
            <a:endParaRPr lang="en-GB" sz="3600" b="1" dirty="0"/>
          </a:p>
        </p:txBody>
      </p:sp>
      <p:pic>
        <p:nvPicPr>
          <p:cNvPr id="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8267" y="2927883"/>
            <a:ext cx="2318946" cy="1538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4107078" y="2189200"/>
            <a:ext cx="6118589" cy="2862322"/>
          </a:xfrm>
          <a:prstGeom prst="rect">
            <a:avLst/>
          </a:prstGeom>
          <a:noFill/>
        </p:spPr>
        <p:txBody>
          <a:bodyPr wrap="square" rtlCol="0">
            <a:spAutoFit/>
          </a:bodyPr>
          <a:lstStyle/>
          <a:p>
            <a:pPr marL="285750" indent="-285750">
              <a:buFont typeface="Arial" panose="020B0604020202020204" pitchFamily="34" charset="0"/>
              <a:buChar char="•"/>
            </a:pPr>
            <a:r>
              <a:rPr lang="en-GB" altLang="en-US" sz="2000" dirty="0"/>
              <a:t>be able to build positive relationships with children</a:t>
            </a:r>
          </a:p>
          <a:p>
            <a:pPr marL="285750" indent="-285750">
              <a:buFont typeface="Arial" panose="020B0604020202020204" pitchFamily="34" charset="0"/>
              <a:buChar char="•"/>
            </a:pPr>
            <a:endParaRPr lang="en-GB" altLang="en-US" sz="2000" dirty="0"/>
          </a:p>
          <a:p>
            <a:pPr marL="285750" indent="-285750">
              <a:buFont typeface="Arial" panose="020B0604020202020204" pitchFamily="34" charset="0"/>
              <a:buChar char="•"/>
            </a:pPr>
            <a:r>
              <a:rPr lang="en-GB" altLang="en-US" sz="2000" dirty="0"/>
              <a:t>to think creatively about how to facilitate the development of new skills </a:t>
            </a:r>
          </a:p>
          <a:p>
            <a:pPr marL="285750" indent="-285750">
              <a:buFont typeface="Arial" panose="020B0604020202020204" pitchFamily="34" charset="0"/>
              <a:buChar char="•"/>
            </a:pPr>
            <a:endParaRPr lang="en-GB" altLang="en-US" sz="2000" dirty="0"/>
          </a:p>
          <a:p>
            <a:pPr marL="285750" indent="-285750">
              <a:buFont typeface="Arial" panose="020B0604020202020204" pitchFamily="34" charset="0"/>
              <a:buChar char="•"/>
            </a:pPr>
            <a:r>
              <a:rPr lang="en-GB" altLang="en-US" sz="2000" dirty="0"/>
              <a:t>must be able to work independently</a:t>
            </a:r>
          </a:p>
          <a:p>
            <a:pPr marL="285750" indent="-285750">
              <a:buFont typeface="Arial" panose="020B0604020202020204" pitchFamily="34" charset="0"/>
              <a:buChar char="•"/>
            </a:pPr>
            <a:endParaRPr lang="en-GB" altLang="en-US" sz="2000" dirty="0"/>
          </a:p>
          <a:p>
            <a:pPr marL="285750" indent="-285750">
              <a:buFont typeface="Arial" panose="020B0604020202020204" pitchFamily="34" charset="0"/>
              <a:buChar char="•"/>
            </a:pPr>
            <a:r>
              <a:rPr lang="en-GB" altLang="en-US" sz="2000" dirty="0"/>
              <a:t>a Teaching Assistant wishing to become an ELSA will need to have the desire to learn.</a:t>
            </a:r>
            <a:endParaRPr lang="en-GB" sz="2000" dirty="0"/>
          </a:p>
        </p:txBody>
      </p:sp>
    </p:spTree>
    <p:extLst>
      <p:ext uri="{BB962C8B-B14F-4D97-AF65-F5344CB8AC3E}">
        <p14:creationId xmlns:p14="http://schemas.microsoft.com/office/powerpoint/2010/main" val="34501193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10960" y="917913"/>
            <a:ext cx="6770077" cy="584775"/>
          </a:xfrm>
          <a:prstGeom prst="rect">
            <a:avLst/>
          </a:prstGeom>
          <a:noFill/>
        </p:spPr>
        <p:txBody>
          <a:bodyPr wrap="square" rtlCol="0">
            <a:spAutoFit/>
          </a:bodyPr>
          <a:lstStyle/>
          <a:p>
            <a:pPr algn="ctr"/>
            <a:r>
              <a:rPr lang="en-GB" sz="3200" b="1" dirty="0"/>
              <a:t>Course Details</a:t>
            </a:r>
          </a:p>
        </p:txBody>
      </p:sp>
      <p:sp>
        <p:nvSpPr>
          <p:cNvPr id="3" name="TextBox 2"/>
          <p:cNvSpPr txBox="1"/>
          <p:nvPr/>
        </p:nvSpPr>
        <p:spPr>
          <a:xfrm>
            <a:off x="1545980" y="1502688"/>
            <a:ext cx="9100039" cy="4524315"/>
          </a:xfrm>
          <a:prstGeom prst="rect">
            <a:avLst/>
          </a:prstGeom>
          <a:noFill/>
        </p:spPr>
        <p:txBody>
          <a:bodyPr wrap="square" rtlCol="0">
            <a:spAutoFit/>
          </a:bodyPr>
          <a:lstStyle/>
          <a:p>
            <a:r>
              <a:rPr lang="en-GB" b="1" dirty="0"/>
              <a:t>DATES</a:t>
            </a:r>
          </a:p>
          <a:p>
            <a:pPr algn="ctr"/>
            <a:r>
              <a:rPr lang="en-GB" b="1" dirty="0"/>
              <a:t>Training Days:</a:t>
            </a:r>
          </a:p>
          <a:p>
            <a:pPr algn="ctr"/>
            <a:endParaRPr lang="en-GB" b="1" dirty="0"/>
          </a:p>
          <a:p>
            <a:pPr algn="ctr"/>
            <a:r>
              <a:rPr lang="en-GB" dirty="0"/>
              <a:t>Wednesday, 27th September 2023</a:t>
            </a:r>
          </a:p>
          <a:p>
            <a:pPr algn="ctr"/>
            <a:r>
              <a:rPr lang="en-GB" dirty="0"/>
              <a:t>Wednesday 11th October 2023</a:t>
            </a:r>
          </a:p>
          <a:p>
            <a:pPr algn="ctr"/>
            <a:r>
              <a:rPr lang="en-GB" dirty="0"/>
              <a:t>Wednesday 1st November 2023</a:t>
            </a:r>
          </a:p>
          <a:p>
            <a:pPr algn="ctr"/>
            <a:r>
              <a:rPr lang="en-GB" dirty="0"/>
              <a:t>Wednesday  15th November 2023</a:t>
            </a:r>
          </a:p>
          <a:p>
            <a:pPr algn="ctr"/>
            <a:r>
              <a:rPr lang="en-GB" dirty="0"/>
              <a:t>Wednesday 29th November 2023</a:t>
            </a:r>
          </a:p>
          <a:p>
            <a:endParaRPr lang="en-GB" b="1" dirty="0"/>
          </a:p>
          <a:p>
            <a:endParaRPr lang="en-GB" b="1" dirty="0"/>
          </a:p>
          <a:p>
            <a:r>
              <a:rPr lang="en-GB" b="1" dirty="0"/>
              <a:t>VENUE</a:t>
            </a:r>
          </a:p>
          <a:p>
            <a:pPr algn="ctr"/>
            <a:r>
              <a:rPr lang="en-GB" dirty="0" err="1"/>
              <a:t>Normanby</a:t>
            </a:r>
            <a:r>
              <a:rPr lang="en-GB" dirty="0"/>
              <a:t> Hall Country Park, </a:t>
            </a:r>
            <a:r>
              <a:rPr lang="en-GB" dirty="0" err="1"/>
              <a:t>Normanby</a:t>
            </a:r>
            <a:r>
              <a:rPr lang="en-GB" dirty="0"/>
              <a:t>, North Lincolnshire DN15 9HU</a:t>
            </a:r>
          </a:p>
          <a:p>
            <a:endParaRPr lang="en-GB" b="1" dirty="0"/>
          </a:p>
          <a:p>
            <a:endParaRPr lang="en-GB" b="1" dirty="0"/>
          </a:p>
          <a:p>
            <a:endParaRPr lang="en-GB" b="1" dirty="0"/>
          </a:p>
          <a:p>
            <a:pPr marL="285750" indent="-285750">
              <a:buFontTx/>
              <a:buChar char="-"/>
            </a:pPr>
            <a:endParaRPr lang="en-GB" dirty="0"/>
          </a:p>
        </p:txBody>
      </p:sp>
    </p:spTree>
    <p:extLst>
      <p:ext uri="{BB962C8B-B14F-4D97-AF65-F5344CB8AC3E}">
        <p14:creationId xmlns:p14="http://schemas.microsoft.com/office/powerpoint/2010/main" val="26750798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558B966-8E71-3AB1-93CF-CA2C347DD833}"/>
              </a:ext>
            </a:extLst>
          </p:cNvPr>
          <p:cNvSpPr txBox="1"/>
          <p:nvPr/>
        </p:nvSpPr>
        <p:spPr>
          <a:xfrm>
            <a:off x="1648178" y="1083733"/>
            <a:ext cx="9177866" cy="6740307"/>
          </a:xfrm>
          <a:prstGeom prst="rect">
            <a:avLst/>
          </a:prstGeom>
          <a:noFill/>
        </p:spPr>
        <p:txBody>
          <a:bodyPr wrap="square" rtlCol="0">
            <a:spAutoFit/>
          </a:bodyPr>
          <a:lstStyle/>
          <a:p>
            <a:pPr marL="342900" indent="-342900">
              <a:buFont typeface="Arial" panose="020B0604020202020204" pitchFamily="34" charset="0"/>
              <a:buChar char="•"/>
            </a:pPr>
            <a:r>
              <a:rPr lang="en-GB" sz="2400" dirty="0"/>
              <a:t>The wellbeing offer in North Lincolnshire schools and colleges has developed in response to the needs of our children and </a:t>
            </a:r>
            <a:r>
              <a:rPr lang="en-GB" sz="2400"/>
              <a:t>young people.</a:t>
            </a:r>
            <a:endParaRPr lang="en-GB" sz="2400" dirty="0"/>
          </a:p>
          <a:p>
            <a:endParaRPr lang="en-GB" sz="2400" dirty="0"/>
          </a:p>
          <a:p>
            <a:pPr marL="342900" indent="-342900">
              <a:buFont typeface="Arial" panose="020B0604020202020204" pitchFamily="34" charset="0"/>
              <a:buChar char="•"/>
            </a:pPr>
            <a:r>
              <a:rPr lang="en-GB" sz="2400" dirty="0"/>
              <a:t>This includes the Thrive Approach and With Me in Mind as well as further bespoke and targeted interventions and training such as ELSA and trauma awareness.</a:t>
            </a:r>
          </a:p>
          <a:p>
            <a:pPr marL="342900" indent="-342900">
              <a:buFont typeface="Arial" panose="020B0604020202020204" pitchFamily="34" charset="0"/>
              <a:buChar char="•"/>
            </a:pPr>
            <a:endParaRPr lang="en-GB" sz="2400" dirty="0"/>
          </a:p>
          <a:p>
            <a:pPr marL="342900" indent="-342900">
              <a:buFont typeface="Arial" panose="020B0604020202020204" pitchFamily="34" charset="0"/>
              <a:buChar char="•"/>
            </a:pPr>
            <a:r>
              <a:rPr lang="en-GB" sz="2400" dirty="0"/>
              <a:t>It is important to understand that the principles of these fit and complement one another. This can enable and empower our staff to feel equipped in their skills and knowledge of relational care, emotional growth and therefore improve children and young people’s competency to engage in education and learning.</a:t>
            </a:r>
          </a:p>
          <a:p>
            <a:pPr marL="342900" indent="-342900">
              <a:buFont typeface="Arial" panose="020B0604020202020204" pitchFamily="34" charset="0"/>
              <a:buChar char="•"/>
            </a:pPr>
            <a:endParaRPr lang="en-GB" sz="2400" dirty="0"/>
          </a:p>
          <a:p>
            <a:pPr marL="342900" indent="-342900">
              <a:buFont typeface="Arial" panose="020B0604020202020204" pitchFamily="34" charset="0"/>
              <a:buChar char="•"/>
            </a:pPr>
            <a:endParaRPr lang="en-GB" sz="2400" dirty="0"/>
          </a:p>
          <a:p>
            <a:pPr marL="342900" indent="-342900">
              <a:buFont typeface="Arial" panose="020B0604020202020204" pitchFamily="34" charset="0"/>
              <a:buChar char="•"/>
            </a:pPr>
            <a:endParaRPr lang="en-GB" sz="2400" dirty="0"/>
          </a:p>
          <a:p>
            <a:endParaRPr lang="en-GB" sz="2400" dirty="0"/>
          </a:p>
        </p:txBody>
      </p:sp>
    </p:spTree>
    <p:extLst>
      <p:ext uri="{BB962C8B-B14F-4D97-AF65-F5344CB8AC3E}">
        <p14:creationId xmlns:p14="http://schemas.microsoft.com/office/powerpoint/2010/main" val="22267495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A7C09BB-F009-EE16-F07C-84EBD64071AF}"/>
              </a:ext>
            </a:extLst>
          </p:cNvPr>
          <p:cNvPicPr>
            <a:picLocks noChangeAspect="1"/>
          </p:cNvPicPr>
          <p:nvPr/>
        </p:nvPicPr>
        <p:blipFill rotWithShape="1">
          <a:blip r:embed="rId2"/>
          <a:srcRect b="1344"/>
          <a:stretch/>
        </p:blipFill>
        <p:spPr bwMode="auto">
          <a:xfrm>
            <a:off x="1986844" y="938437"/>
            <a:ext cx="8150578" cy="494007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4596575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280F29E-60B3-F623-F5EE-12FA94226FAD}"/>
              </a:ext>
            </a:extLst>
          </p:cNvPr>
          <p:cNvSpPr txBox="1"/>
          <p:nvPr/>
        </p:nvSpPr>
        <p:spPr>
          <a:xfrm>
            <a:off x="970844" y="1354667"/>
            <a:ext cx="10476089" cy="5301003"/>
          </a:xfrm>
          <a:prstGeom prst="rect">
            <a:avLst/>
          </a:prstGeom>
          <a:noFill/>
        </p:spPr>
        <p:txBody>
          <a:bodyPr wrap="square" rtlCol="0">
            <a:spAutoFit/>
          </a:bodyPr>
          <a:lstStyle/>
          <a:p>
            <a:pPr>
              <a:lnSpc>
                <a:spcPct val="107000"/>
              </a:lnSpc>
              <a:spcAft>
                <a:spcPts val="800"/>
              </a:spcAft>
            </a:pPr>
            <a:r>
              <a:rPr lang="en-GB" sz="2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The Ofsted framework requires Ofsted inspectors to routinely assess and report on pupils’ behaviour. Inspectors will consider how well leaders and staff create a safe, calm, orderly and positive environment, and the impact this has on behaviour and attitudes.  </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2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Inspectors will consider how well leaders and staff create a </a:t>
            </a:r>
            <a:r>
              <a:rPr lang="en-GB" sz="24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safe, calm, orderly</a:t>
            </a:r>
            <a:r>
              <a:rPr lang="en-GB" sz="2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and </a:t>
            </a:r>
            <a:r>
              <a:rPr lang="en-GB" sz="24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positive environment</a:t>
            </a:r>
            <a:r>
              <a:rPr lang="en-GB" sz="2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and the impact this has on behaviour and attitudes.</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2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There has been a focus on promoting whole school or college wellbeing for several years and the 8 Principles have been a fundamental approach that has guided the roll out of the Mental Health in Schools Agenda and have structured the DfE approved training for Senior Mental Health Leads.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8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2"/>
              </a:rPr>
              <a:t>https://www.gov.uk/guidance/mental-health-and-wellbeing-support-in-schools-and-colleges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800" dirty="0">
                <a:effectLst/>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8232232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F4A01B9-A773-6246-AB2E-C8F9202B24B1}"/>
              </a:ext>
            </a:extLst>
          </p:cNvPr>
          <p:cNvPicPr>
            <a:picLocks noChangeAspect="1"/>
          </p:cNvPicPr>
          <p:nvPr/>
        </p:nvPicPr>
        <p:blipFill>
          <a:blip r:embed="rId3"/>
          <a:stretch>
            <a:fillRect/>
          </a:stretch>
        </p:blipFill>
        <p:spPr>
          <a:xfrm>
            <a:off x="1715911" y="917222"/>
            <a:ext cx="9098845" cy="5217765"/>
          </a:xfrm>
          <a:prstGeom prst="rect">
            <a:avLst/>
          </a:prstGeom>
        </p:spPr>
      </p:pic>
    </p:spTree>
    <p:extLst>
      <p:ext uri="{BB962C8B-B14F-4D97-AF65-F5344CB8AC3E}">
        <p14:creationId xmlns:p14="http://schemas.microsoft.com/office/powerpoint/2010/main" val="31762116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05778" y="1041620"/>
            <a:ext cx="8428382" cy="707886"/>
          </a:xfrm>
          <a:prstGeom prst="rect">
            <a:avLst/>
          </a:prstGeom>
          <a:noFill/>
        </p:spPr>
        <p:txBody>
          <a:bodyPr wrap="square" rtlCol="0">
            <a:spAutoFit/>
          </a:bodyPr>
          <a:lstStyle/>
          <a:p>
            <a:pPr algn="ctr"/>
            <a:r>
              <a:rPr lang="en-GB" sz="4000" b="1" dirty="0"/>
              <a:t>What is ELSA ?</a:t>
            </a:r>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02320" y="4172617"/>
            <a:ext cx="2901538" cy="17375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587358" y="2136531"/>
            <a:ext cx="7546802" cy="1938992"/>
          </a:xfrm>
          <a:prstGeom prst="rect">
            <a:avLst/>
          </a:prstGeom>
          <a:noFill/>
        </p:spPr>
        <p:txBody>
          <a:bodyPr wrap="square" rtlCol="0">
            <a:spAutoFit/>
          </a:bodyPr>
          <a:lstStyle/>
          <a:p>
            <a:pPr algn="just"/>
            <a:r>
              <a:rPr lang="en-GB" sz="2400" dirty="0"/>
              <a:t>The ELSA (Emotional Literacy Support Assistant) Course is designed to build upon the capacity of schools to support the emotional needs of their students from within their own resources (Shotton &amp; Burton, 2019). </a:t>
            </a:r>
          </a:p>
        </p:txBody>
      </p:sp>
    </p:spTree>
    <p:extLst>
      <p:ext uri="{BB962C8B-B14F-4D97-AF65-F5344CB8AC3E}">
        <p14:creationId xmlns:p14="http://schemas.microsoft.com/office/powerpoint/2010/main" val="37414103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980592" y="1521069"/>
            <a:ext cx="6877086" cy="4524315"/>
          </a:xfrm>
          <a:prstGeom prst="rect">
            <a:avLst/>
          </a:prstGeom>
        </p:spPr>
        <p:txBody>
          <a:bodyPr wrap="square">
            <a:spAutoFit/>
          </a:bodyPr>
          <a:lstStyle/>
          <a:p>
            <a:pPr marL="285750" indent="-285750">
              <a:buFont typeface="Arial" panose="020B0604020202020204" pitchFamily="34" charset="0"/>
              <a:buChar char="•"/>
            </a:pPr>
            <a:r>
              <a:rPr lang="en-GB" dirty="0"/>
              <a:t>Raising Emotional Literacy Awareness 		</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Active Listening and Reflective Conversations</a:t>
            </a:r>
          </a:p>
          <a:p>
            <a:r>
              <a:rPr lang="en-GB" dirty="0"/>
              <a:t>	</a:t>
            </a:r>
          </a:p>
          <a:p>
            <a:pPr marL="285750" indent="-285750">
              <a:buFont typeface="Arial" panose="020B0604020202020204" pitchFamily="34" charset="0"/>
              <a:buChar char="•"/>
            </a:pPr>
            <a:r>
              <a:rPr lang="en-GB" dirty="0"/>
              <a:t>Building Resilience and Self-esteem Part 1</a:t>
            </a:r>
          </a:p>
          <a:p>
            <a:endParaRPr lang="en-GB" dirty="0"/>
          </a:p>
          <a:p>
            <a:pPr marL="285750" indent="-285750">
              <a:buFont typeface="Arial" panose="020B0604020202020204" pitchFamily="34" charset="0"/>
              <a:buChar char="•"/>
            </a:pPr>
            <a:r>
              <a:rPr lang="en-GB" dirty="0"/>
              <a:t>Building Resilience and Self-esteem Part 2</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Managing Emotions</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Social and Friendship Skills</a:t>
            </a:r>
          </a:p>
          <a:p>
            <a:endParaRPr lang="en-GB" dirty="0"/>
          </a:p>
          <a:p>
            <a:pPr marL="285750" indent="-285750">
              <a:buFont typeface="Arial" panose="020B0604020202020204" pitchFamily="34" charset="0"/>
              <a:buChar char="•"/>
            </a:pPr>
            <a:r>
              <a:rPr lang="en-GB" dirty="0"/>
              <a:t>Supporting children through Loss, Bereavement &amp; Family Break Up</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The use of story in ELSA work</a:t>
            </a:r>
          </a:p>
        </p:txBody>
      </p:sp>
      <p:sp>
        <p:nvSpPr>
          <p:cNvPr id="6" name="TextBox 5"/>
          <p:cNvSpPr txBox="1"/>
          <p:nvPr/>
        </p:nvSpPr>
        <p:spPr>
          <a:xfrm>
            <a:off x="3048000" y="797511"/>
            <a:ext cx="5420139" cy="523220"/>
          </a:xfrm>
          <a:prstGeom prst="rect">
            <a:avLst/>
          </a:prstGeom>
          <a:noFill/>
        </p:spPr>
        <p:txBody>
          <a:bodyPr wrap="square" rtlCol="0">
            <a:spAutoFit/>
          </a:bodyPr>
          <a:lstStyle/>
          <a:p>
            <a:pPr algn="ctr"/>
            <a:r>
              <a:rPr lang="en-GB" sz="2800" b="1" dirty="0"/>
              <a:t>Training Modules</a:t>
            </a:r>
          </a:p>
        </p:txBody>
      </p:sp>
    </p:spTree>
    <p:extLst>
      <p:ext uri="{BB962C8B-B14F-4D97-AF65-F5344CB8AC3E}">
        <p14:creationId xmlns:p14="http://schemas.microsoft.com/office/powerpoint/2010/main" val="2705644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59103" y="1351722"/>
            <a:ext cx="6106602" cy="646331"/>
          </a:xfrm>
          <a:prstGeom prst="rect">
            <a:avLst/>
          </a:prstGeom>
          <a:noFill/>
        </p:spPr>
        <p:txBody>
          <a:bodyPr wrap="square" rtlCol="0">
            <a:spAutoFit/>
          </a:bodyPr>
          <a:lstStyle/>
          <a:p>
            <a:pPr algn="ctr"/>
            <a:r>
              <a:rPr lang="en-GB" sz="3600" b="1" dirty="0"/>
              <a:t>Supervision</a:t>
            </a:r>
          </a:p>
        </p:txBody>
      </p:sp>
      <p:pic>
        <p:nvPicPr>
          <p:cNvPr id="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37990" y="2152101"/>
            <a:ext cx="5292026" cy="33904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167076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81377" y="1081580"/>
            <a:ext cx="9867619" cy="584775"/>
          </a:xfrm>
          <a:prstGeom prst="rect">
            <a:avLst/>
          </a:prstGeom>
        </p:spPr>
        <p:txBody>
          <a:bodyPr wrap="square">
            <a:spAutoFit/>
          </a:bodyPr>
          <a:lstStyle/>
          <a:p>
            <a:pPr algn="ctr"/>
            <a:r>
              <a:rPr lang="en-US" altLang="en-US" sz="3200" b="1" dirty="0"/>
              <a:t>Why is emotional literacy important?</a:t>
            </a:r>
            <a:endParaRPr lang="en-GB" sz="3200" b="1" dirty="0"/>
          </a:p>
        </p:txBody>
      </p:sp>
      <p:pic>
        <p:nvPicPr>
          <p:cNvPr id="4" name="Picture 3"/>
          <p:cNvPicPr>
            <a:picLocks noChangeAspect="1"/>
          </p:cNvPicPr>
          <p:nvPr/>
        </p:nvPicPr>
        <p:blipFill>
          <a:blip r:embed="rId3"/>
          <a:stretch>
            <a:fillRect/>
          </a:stretch>
        </p:blipFill>
        <p:spPr>
          <a:xfrm>
            <a:off x="4624571" y="2000251"/>
            <a:ext cx="6578154" cy="2969009"/>
          </a:xfrm>
          <a:prstGeom prst="rect">
            <a:avLst/>
          </a:prstGeom>
        </p:spPr>
      </p:pic>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1109" y="2431440"/>
            <a:ext cx="2836062" cy="21629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12583361"/>
      </p:ext>
    </p:extLst>
  </p:cSld>
  <p:clrMapOvr>
    <a:masterClrMapping/>
  </p:clrMapOvr>
</p:sld>
</file>

<file path=ppt/theme/theme1.xml><?xml version="1.0" encoding="utf-8"?>
<a:theme xmlns:a="http://schemas.openxmlformats.org/drawingml/2006/main" name="North Lincolnshire Council">
  <a:themeElements>
    <a:clrScheme name="Custom 1">
      <a:dk1>
        <a:srgbClr val="000000"/>
      </a:dk1>
      <a:lt1>
        <a:srgbClr val="FFFFFF"/>
      </a:lt1>
      <a:dk2>
        <a:srgbClr val="37424A"/>
      </a:dk2>
      <a:lt2>
        <a:srgbClr val="FFFFFF"/>
      </a:lt2>
      <a:accent1>
        <a:srgbClr val="009AA6"/>
      </a:accent1>
      <a:accent2>
        <a:srgbClr val="EBB700"/>
      </a:accent2>
      <a:accent3>
        <a:srgbClr val="DC5034"/>
      </a:accent3>
      <a:accent4>
        <a:srgbClr val="D71F85"/>
      </a:accent4>
      <a:accent5>
        <a:srgbClr val="AEB4AB"/>
      </a:accent5>
      <a:accent6>
        <a:srgbClr val="BDB1A6"/>
      </a:accent6>
      <a:hlink>
        <a:srgbClr val="009AA6"/>
      </a:hlink>
      <a:folHlink>
        <a:srgbClr val="DC5034"/>
      </a:folHlink>
    </a:clrScheme>
    <a:fontScheme name="North Lincolnshire Counci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id="{74BB3B61-78A4-4465-908D-02811449E967}" vid="{3FAABD57-30E1-45E1-AB0E-D7054F81A337}"/>
    </a:ext>
  </a:extLst>
</a:theme>
</file>

<file path=ppt/theme/theme2.xml><?xml version="1.0" encoding="utf-8"?>
<a:theme xmlns:a="http://schemas.openxmlformats.org/drawingml/2006/main" name="3_North Lincolnshire Council">
  <a:themeElements>
    <a:clrScheme name="Custom 1">
      <a:dk1>
        <a:srgbClr val="000000"/>
      </a:dk1>
      <a:lt1>
        <a:srgbClr val="FFFFFF"/>
      </a:lt1>
      <a:dk2>
        <a:srgbClr val="37424A"/>
      </a:dk2>
      <a:lt2>
        <a:srgbClr val="FFFFFF"/>
      </a:lt2>
      <a:accent1>
        <a:srgbClr val="009AA6"/>
      </a:accent1>
      <a:accent2>
        <a:srgbClr val="EBB700"/>
      </a:accent2>
      <a:accent3>
        <a:srgbClr val="DC5034"/>
      </a:accent3>
      <a:accent4>
        <a:srgbClr val="D71F85"/>
      </a:accent4>
      <a:accent5>
        <a:srgbClr val="AEB4AB"/>
      </a:accent5>
      <a:accent6>
        <a:srgbClr val="BDB1A6"/>
      </a:accent6>
      <a:hlink>
        <a:srgbClr val="009AA6"/>
      </a:hlink>
      <a:folHlink>
        <a:srgbClr val="DC5034"/>
      </a:folHlink>
    </a:clrScheme>
    <a:fontScheme name="North Lincolnshire Counci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id="{74BB3B61-78A4-4465-908D-02811449E967}" vid="{3F28C7E4-ABCF-4BD2-BAD0-4B43B0BF84FD}"/>
    </a:ext>
  </a:extLst>
</a:theme>
</file>

<file path=ppt/theme/theme3.xml><?xml version="1.0" encoding="utf-8"?>
<a:theme xmlns:a="http://schemas.openxmlformats.org/drawingml/2006/main" name="4_North Lincolnshire Council">
  <a:themeElements>
    <a:clrScheme name="Custom 1">
      <a:dk1>
        <a:srgbClr val="000000"/>
      </a:dk1>
      <a:lt1>
        <a:srgbClr val="FFFFFF"/>
      </a:lt1>
      <a:dk2>
        <a:srgbClr val="37424A"/>
      </a:dk2>
      <a:lt2>
        <a:srgbClr val="FFFFFF"/>
      </a:lt2>
      <a:accent1>
        <a:srgbClr val="009AA6"/>
      </a:accent1>
      <a:accent2>
        <a:srgbClr val="EBB700"/>
      </a:accent2>
      <a:accent3>
        <a:srgbClr val="DC5034"/>
      </a:accent3>
      <a:accent4>
        <a:srgbClr val="D71F85"/>
      </a:accent4>
      <a:accent5>
        <a:srgbClr val="AEB4AB"/>
      </a:accent5>
      <a:accent6>
        <a:srgbClr val="BDB1A6"/>
      </a:accent6>
      <a:hlink>
        <a:srgbClr val="009AA6"/>
      </a:hlink>
      <a:folHlink>
        <a:srgbClr val="DC5034"/>
      </a:folHlink>
    </a:clrScheme>
    <a:fontScheme name="North Lincolnshire Counci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id="{74BB3B61-78A4-4465-908D-02811449E967}" vid="{D17EFCF2-DB2F-428A-9D90-DCF3745AC592}"/>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Template>
  <TotalTime>2633</TotalTime>
  <Words>1703</Words>
  <Application>Microsoft Office PowerPoint</Application>
  <PresentationFormat>Widescreen</PresentationFormat>
  <Paragraphs>162</Paragraphs>
  <Slides>13</Slides>
  <Notes>10</Notes>
  <HiddenSlides>0</HiddenSlides>
  <MMClips>0</MMClips>
  <ScaleCrop>false</ScaleCrop>
  <HeadingPairs>
    <vt:vector size="6" baseType="variant">
      <vt:variant>
        <vt:lpstr>Fonts Used</vt:lpstr>
      </vt:variant>
      <vt:variant>
        <vt:i4>2</vt:i4>
      </vt:variant>
      <vt:variant>
        <vt:lpstr>Theme</vt:lpstr>
      </vt:variant>
      <vt:variant>
        <vt:i4>3</vt:i4>
      </vt:variant>
      <vt:variant>
        <vt:lpstr>Slide Titles</vt:lpstr>
      </vt:variant>
      <vt:variant>
        <vt:i4>13</vt:i4>
      </vt:variant>
    </vt:vector>
  </HeadingPairs>
  <TitlesOfParts>
    <vt:vector size="18" baseType="lpstr">
      <vt:lpstr>Arial</vt:lpstr>
      <vt:lpstr>Calibri</vt:lpstr>
      <vt:lpstr>North Lincolnshire Council</vt:lpstr>
      <vt:lpstr>3_North Lincolnshire Council</vt:lpstr>
      <vt:lpstr>4_North Lincolnshire Council</vt:lpstr>
      <vt:lpstr>Wellbeing in schools  With an introduction to ELSA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Emotional literacy in schools  The ELSA Project: An Introduction</dc:title>
  <dc:creator>Rachel Woodford</dc:creator>
  <cp:lastModifiedBy>Rachel Woodford</cp:lastModifiedBy>
  <cp:revision>85</cp:revision>
  <dcterms:created xsi:type="dcterms:W3CDTF">2021-02-10T11:20:28Z</dcterms:created>
  <dcterms:modified xsi:type="dcterms:W3CDTF">2023-07-11T21:09:05Z</dcterms:modified>
</cp:coreProperties>
</file>